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322" r:id="rId3"/>
    <p:sldId id="283" r:id="rId4"/>
    <p:sldId id="284" r:id="rId5"/>
    <p:sldId id="297" r:id="rId6"/>
    <p:sldId id="298" r:id="rId7"/>
    <p:sldId id="301" r:id="rId8"/>
    <p:sldId id="300" r:id="rId9"/>
    <p:sldId id="303" r:id="rId10"/>
    <p:sldId id="257" r:id="rId11"/>
    <p:sldId id="258" r:id="rId12"/>
    <p:sldId id="259" r:id="rId13"/>
    <p:sldId id="260" r:id="rId14"/>
    <p:sldId id="341" r:id="rId15"/>
    <p:sldId id="261" r:id="rId16"/>
    <p:sldId id="272" r:id="rId17"/>
    <p:sldId id="275" r:id="rId18"/>
    <p:sldId id="276" r:id="rId19"/>
    <p:sldId id="279" r:id="rId20"/>
    <p:sldId id="280" r:id="rId21"/>
    <p:sldId id="323" r:id="rId22"/>
    <p:sldId id="294" r:id="rId23"/>
    <p:sldId id="292" r:id="rId24"/>
    <p:sldId id="286" r:id="rId25"/>
    <p:sldId id="273" r:id="rId26"/>
    <p:sldId id="295" r:id="rId27"/>
    <p:sldId id="293" r:id="rId28"/>
    <p:sldId id="291" r:id="rId29"/>
    <p:sldId id="290" r:id="rId30"/>
    <p:sldId id="287" r:id="rId31"/>
    <p:sldId id="288" r:id="rId32"/>
    <p:sldId id="289" r:id="rId33"/>
    <p:sldId id="304" r:id="rId34"/>
    <p:sldId id="324" r:id="rId35"/>
    <p:sldId id="320" r:id="rId36"/>
    <p:sldId id="309" r:id="rId37"/>
    <p:sldId id="310" r:id="rId38"/>
    <p:sldId id="312" r:id="rId39"/>
    <p:sldId id="313" r:id="rId40"/>
    <p:sldId id="336" r:id="rId41"/>
    <p:sldId id="315" r:id="rId42"/>
    <p:sldId id="337" r:id="rId43"/>
    <p:sldId id="316" r:id="rId44"/>
    <p:sldId id="325" r:id="rId45"/>
    <p:sldId id="334" r:id="rId46"/>
    <p:sldId id="328" r:id="rId47"/>
    <p:sldId id="326" r:id="rId48"/>
    <p:sldId id="338" r:id="rId49"/>
    <p:sldId id="330" r:id="rId50"/>
    <p:sldId id="339" r:id="rId51"/>
    <p:sldId id="331" r:id="rId52"/>
    <p:sldId id="342" r:id="rId53"/>
    <p:sldId id="340" r:id="rId54"/>
    <p:sldId id="314" r:id="rId55"/>
    <p:sldId id="335" r:id="rId56"/>
    <p:sldId id="332" r:id="rId57"/>
    <p:sldId id="317" r:id="rId5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D9B1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1918" autoAdjust="0"/>
    <p:restoredTop sz="94660" autoAdjust="0"/>
  </p:normalViewPr>
  <p:slideViewPr>
    <p:cSldViewPr>
      <p:cViewPr>
        <p:scale>
          <a:sx n="60" d="100"/>
          <a:sy n="60" d="100"/>
        </p:scale>
        <p:origin x="-944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Evolución de estudiantes españoles en el programa Erasmus</c:v>
                </c:pt>
              </c:strCache>
            </c:strRef>
          </c:tx>
          <c:invertIfNegative val="0"/>
          <c:cat>
            <c:strRef>
              <c:f>Hoja1!$A$2:$A$28</c:f>
              <c:strCache>
                <c:ptCount val="27"/>
                <c:pt idx="0">
                  <c:v>1987-88</c:v>
                </c:pt>
                <c:pt idx="1">
                  <c:v>1988-89</c:v>
                </c:pt>
                <c:pt idx="2">
                  <c:v>1989-90</c:v>
                </c:pt>
                <c:pt idx="3">
                  <c:v>1990-91</c:v>
                </c:pt>
                <c:pt idx="4">
                  <c:v>1991-92</c:v>
                </c:pt>
                <c:pt idx="5">
                  <c:v>1992-93</c:v>
                </c:pt>
                <c:pt idx="6">
                  <c:v>1993-94</c:v>
                </c:pt>
                <c:pt idx="7">
                  <c:v>1994-95</c:v>
                </c:pt>
                <c:pt idx="8">
                  <c:v>1995-96</c:v>
                </c:pt>
                <c:pt idx="9">
                  <c:v>1996-97</c:v>
                </c:pt>
                <c:pt idx="10">
                  <c:v>1997-98</c:v>
                </c:pt>
                <c:pt idx="11">
                  <c:v>1998-99</c:v>
                </c:pt>
                <c:pt idx="12">
                  <c:v>1999-00</c:v>
                </c:pt>
                <c:pt idx="13">
                  <c:v>2000-01</c:v>
                </c:pt>
                <c:pt idx="14">
                  <c:v>2001-02</c:v>
                </c:pt>
                <c:pt idx="15">
                  <c:v>2002-03</c:v>
                </c:pt>
                <c:pt idx="16">
                  <c:v>2003-04</c:v>
                </c:pt>
                <c:pt idx="17">
                  <c:v>2004-05</c:v>
                </c:pt>
                <c:pt idx="18">
                  <c:v>2005-06</c:v>
                </c:pt>
                <c:pt idx="19">
                  <c:v>2006-07</c:v>
                </c:pt>
                <c:pt idx="20">
                  <c:v>2007-08</c:v>
                </c:pt>
                <c:pt idx="21">
                  <c:v>2008-09</c:v>
                </c:pt>
                <c:pt idx="22">
                  <c:v>2009-10</c:v>
                </c:pt>
                <c:pt idx="23">
                  <c:v>2010-11</c:v>
                </c:pt>
                <c:pt idx="24">
                  <c:v>2011-12</c:v>
                </c:pt>
                <c:pt idx="25">
                  <c:v>2012-13</c:v>
                </c:pt>
                <c:pt idx="26">
                  <c:v>2013-14</c:v>
                </c:pt>
              </c:strCache>
            </c:strRef>
          </c:cat>
          <c:val>
            <c:numRef>
              <c:f>Hoja1!$B$2:$B$28</c:f>
              <c:numCache>
                <c:formatCode>#,##0</c:formatCode>
                <c:ptCount val="27"/>
                <c:pt idx="0" formatCode="General">
                  <c:v>240</c:v>
                </c:pt>
                <c:pt idx="1">
                  <c:v>1138</c:v>
                </c:pt>
                <c:pt idx="2">
                  <c:v>2168</c:v>
                </c:pt>
                <c:pt idx="3">
                  <c:v>3442</c:v>
                </c:pt>
                <c:pt idx="4">
                  <c:v>4405</c:v>
                </c:pt>
                <c:pt idx="5">
                  <c:v>5794</c:v>
                </c:pt>
                <c:pt idx="6">
                  <c:v>7067</c:v>
                </c:pt>
                <c:pt idx="7">
                  <c:v>8537</c:v>
                </c:pt>
                <c:pt idx="8">
                  <c:v>10543</c:v>
                </c:pt>
                <c:pt idx="9">
                  <c:v>10841</c:v>
                </c:pt>
                <c:pt idx="10">
                  <c:v>12468</c:v>
                </c:pt>
                <c:pt idx="11">
                  <c:v>14381</c:v>
                </c:pt>
                <c:pt idx="12">
                  <c:v>16297</c:v>
                </c:pt>
                <c:pt idx="13">
                  <c:v>17158</c:v>
                </c:pt>
                <c:pt idx="14">
                  <c:v>17403</c:v>
                </c:pt>
                <c:pt idx="15">
                  <c:v>18258</c:v>
                </c:pt>
                <c:pt idx="16">
                  <c:v>20034</c:v>
                </c:pt>
                <c:pt idx="17">
                  <c:v>21350</c:v>
                </c:pt>
                <c:pt idx="18">
                  <c:v>22891</c:v>
                </c:pt>
                <c:pt idx="19">
                  <c:v>22322</c:v>
                </c:pt>
                <c:pt idx="20">
                  <c:v>24894</c:v>
                </c:pt>
                <c:pt idx="21">
                  <c:v>27405</c:v>
                </c:pt>
                <c:pt idx="22">
                  <c:v>31158</c:v>
                </c:pt>
                <c:pt idx="23">
                  <c:v>36183</c:v>
                </c:pt>
                <c:pt idx="24">
                  <c:v>39545</c:v>
                </c:pt>
                <c:pt idx="25">
                  <c:v>39249</c:v>
                </c:pt>
                <c:pt idx="26">
                  <c:v>38257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713088"/>
        <c:axId val="46718976"/>
      </c:barChart>
      <c:catAx>
        <c:axId val="46713088"/>
        <c:scaling>
          <c:orientation val="minMax"/>
        </c:scaling>
        <c:delete val="0"/>
        <c:axPos val="b"/>
        <c:majorTickMark val="out"/>
        <c:minorTickMark val="none"/>
        <c:tickLblPos val="nextTo"/>
        <c:crossAx val="46718976"/>
        <c:crosses val="autoZero"/>
        <c:auto val="1"/>
        <c:lblAlgn val="ctr"/>
        <c:lblOffset val="100"/>
        <c:noMultiLvlLbl val="0"/>
      </c:catAx>
      <c:valAx>
        <c:axId val="46718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71308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>
          <a:lumMod val="75000"/>
        </a:schemeClr>
      </a:solidFill>
    </a:ln>
  </c:spPr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1DE56-0453-4307-AE0B-DBB5A2C8AB0F}" type="datetimeFigureOut">
              <a:rPr lang="es-ES" smtClean="0"/>
              <a:t>21/01/2016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3C27-3FF6-4FCA-9CBC-99A04633BD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810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1DE56-0453-4307-AE0B-DBB5A2C8AB0F}" type="datetimeFigureOut">
              <a:rPr lang="es-ES" smtClean="0"/>
              <a:t>21/01/2016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3C27-3FF6-4FCA-9CBC-99A04633BD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8913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1DE56-0453-4307-AE0B-DBB5A2C8AB0F}" type="datetimeFigureOut">
              <a:rPr lang="es-ES" smtClean="0"/>
              <a:t>21/01/2016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3C27-3FF6-4FCA-9CBC-99A04633BD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1985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LOGO-Catedr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6357938"/>
            <a:ext cx="150018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1"/>
          <p:cNvSpPr>
            <a:spLocks noChangeArrowheads="1"/>
          </p:cNvSpPr>
          <p:nvPr userDrawn="1"/>
        </p:nvSpPr>
        <p:spPr bwMode="auto">
          <a:xfrm flipV="1">
            <a:off x="5975350" y="214313"/>
            <a:ext cx="3168650" cy="71437"/>
          </a:xfrm>
          <a:prstGeom prst="rect">
            <a:avLst/>
          </a:prstGeom>
          <a:solidFill>
            <a:srgbClr val="E9F1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s-ES" altLang="es-ES" sz="2000" smtClean="0"/>
          </a:p>
        </p:txBody>
      </p:sp>
      <p:sp>
        <p:nvSpPr>
          <p:cNvPr id="5" name="4 Rectángulo"/>
          <p:cNvSpPr/>
          <p:nvPr userDrawn="1"/>
        </p:nvSpPr>
        <p:spPr>
          <a:xfrm>
            <a:off x="142875" y="334963"/>
            <a:ext cx="357188" cy="3571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" name="5 Rectángulo"/>
          <p:cNvSpPr/>
          <p:nvPr userDrawn="1"/>
        </p:nvSpPr>
        <p:spPr>
          <a:xfrm>
            <a:off x="571500" y="714375"/>
            <a:ext cx="357188" cy="3571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6 Rectángulo"/>
          <p:cNvSpPr/>
          <p:nvPr userDrawn="1"/>
        </p:nvSpPr>
        <p:spPr>
          <a:xfrm>
            <a:off x="142875" y="714375"/>
            <a:ext cx="357188" cy="3571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2 Marcador de contenido"/>
          <p:cNvSpPr>
            <a:spLocks noGrp="1"/>
          </p:cNvSpPr>
          <p:nvPr>
            <p:ph idx="1"/>
          </p:nvPr>
        </p:nvSpPr>
        <p:spPr>
          <a:xfrm>
            <a:off x="500034" y="285728"/>
            <a:ext cx="8429684" cy="5840435"/>
          </a:xfrm>
        </p:spPr>
        <p:txBody>
          <a:bodyPr/>
          <a:lstStyle>
            <a:lvl1pPr>
              <a:lnSpc>
                <a:spcPct val="100000"/>
              </a:lnSpc>
              <a:spcBef>
                <a:spcPts val="1800"/>
              </a:spcBef>
              <a:buFont typeface="Arial" pitchFamily="34" charset="0"/>
              <a:buChar char="−"/>
              <a:defRPr sz="2000" b="1"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2pPr>
            <a:lvl3pPr marL="1252538" indent="-338138">
              <a:lnSpc>
                <a:spcPct val="100000"/>
              </a:lnSpc>
              <a:spcBef>
                <a:spcPts val="800"/>
              </a:spcBef>
              <a:buFont typeface="Wingdings" pitchFamily="2" charset="2"/>
              <a:buChar char="ü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700213" indent="-265113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Courier New" pitchFamily="49" charset="0"/>
              <a:buChar char="o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5546F-7463-4743-A31E-36822F763FFE}" type="datetimeFigureOut">
              <a:rPr lang="es-ES"/>
              <a:pPr>
                <a:defRPr/>
              </a:pPr>
              <a:t>21/01/2016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4830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ctrTitle"/>
          </p:nvPr>
        </p:nvSpPr>
        <p:spPr>
          <a:xfrm>
            <a:off x="5868144" y="86767"/>
            <a:ext cx="3523928" cy="38990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5" name="Rectangle 11"/>
          <p:cNvSpPr>
            <a:spLocks noChangeArrowheads="1"/>
          </p:cNvSpPr>
          <p:nvPr userDrawn="1"/>
        </p:nvSpPr>
        <p:spPr bwMode="auto">
          <a:xfrm flipV="1">
            <a:off x="5868144" y="476672"/>
            <a:ext cx="3168650" cy="36000"/>
          </a:xfrm>
          <a:prstGeom prst="rect">
            <a:avLst/>
          </a:prstGeom>
          <a:solidFill>
            <a:srgbClr val="D9001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723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1DE56-0453-4307-AE0B-DBB5A2C8AB0F}" type="datetimeFigureOut">
              <a:rPr lang="es-ES" smtClean="0"/>
              <a:t>21/01/2016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3C27-3FF6-4FCA-9CBC-99A04633BD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7164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1DE56-0453-4307-AE0B-DBB5A2C8AB0F}" type="datetimeFigureOut">
              <a:rPr lang="es-ES" smtClean="0"/>
              <a:t>21/01/2016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3C27-3FF6-4FCA-9CBC-99A04633BD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9844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1DE56-0453-4307-AE0B-DBB5A2C8AB0F}" type="datetimeFigureOut">
              <a:rPr lang="es-ES" smtClean="0"/>
              <a:t>21/01/2016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3C27-3FF6-4FCA-9CBC-99A04633BD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0295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1DE56-0453-4307-AE0B-DBB5A2C8AB0F}" type="datetimeFigureOut">
              <a:rPr lang="es-ES" smtClean="0"/>
              <a:t>21/01/2016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3C27-3FF6-4FCA-9CBC-99A04633BD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254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1DE56-0453-4307-AE0B-DBB5A2C8AB0F}" type="datetimeFigureOut">
              <a:rPr lang="es-ES" smtClean="0"/>
              <a:t>21/01/2016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3C27-3FF6-4FCA-9CBC-99A04633BD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798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1DE56-0453-4307-AE0B-DBB5A2C8AB0F}" type="datetimeFigureOut">
              <a:rPr lang="es-ES" smtClean="0"/>
              <a:t>21/01/2016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3C27-3FF6-4FCA-9CBC-99A04633BD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736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1DE56-0453-4307-AE0B-DBB5A2C8AB0F}" type="datetimeFigureOut">
              <a:rPr lang="es-ES" smtClean="0"/>
              <a:t>21/01/2016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3C27-3FF6-4FCA-9CBC-99A04633BD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054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1DE56-0453-4307-AE0B-DBB5A2C8AB0F}" type="datetimeFigureOut">
              <a:rPr lang="es-ES" smtClean="0"/>
              <a:t>21/01/2016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3C27-3FF6-4FCA-9CBC-99A04633BD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954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1DE56-0453-4307-AE0B-DBB5A2C8AB0F}" type="datetimeFigureOut">
              <a:rPr lang="es-ES" smtClean="0"/>
              <a:t>21/01/2016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A3C27-3FF6-4FCA-9CBC-99A04633BD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78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2400" cy="2592288"/>
          </a:xfrm>
          <a:solidFill>
            <a:schemeClr val="accent1">
              <a:lumMod val="60000"/>
              <a:lumOff val="40000"/>
              <a:alpha val="0"/>
            </a:schemeClr>
          </a:solidFill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LA MOVILIDAD </a:t>
            </a:r>
            <a:br>
              <a:rPr lang="es-ES" b="1" dirty="0" smtClean="0">
                <a:solidFill>
                  <a:srgbClr val="002060"/>
                </a:solidFill>
              </a:rPr>
            </a:br>
            <a:r>
              <a:rPr lang="es-ES" b="1" dirty="0" smtClean="0">
                <a:solidFill>
                  <a:srgbClr val="002060"/>
                </a:solidFill>
              </a:rPr>
              <a:t>Y LA INTERNACIONALIZACIÓN </a:t>
            </a:r>
            <a:br>
              <a:rPr lang="es-ES" b="1" dirty="0" smtClean="0">
                <a:solidFill>
                  <a:srgbClr val="002060"/>
                </a:solidFill>
              </a:rPr>
            </a:br>
            <a:r>
              <a:rPr lang="es-ES" b="1" dirty="0" smtClean="0">
                <a:solidFill>
                  <a:srgbClr val="002060"/>
                </a:solidFill>
              </a:rPr>
              <a:t>DE LA UNIVERSIDAD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7504" y="4509120"/>
            <a:ext cx="8856984" cy="2016224"/>
          </a:xfrm>
        </p:spPr>
        <p:txBody>
          <a:bodyPr>
            <a:normAutofit fontScale="85000" lnSpcReduction="20000"/>
          </a:bodyPr>
          <a:lstStyle/>
          <a:p>
            <a:pPr algn="r"/>
            <a:endParaRPr lang="es-ES" sz="2400" i="1" dirty="0" smtClean="0">
              <a:solidFill>
                <a:srgbClr val="002060"/>
              </a:solidFill>
            </a:endParaRPr>
          </a:p>
          <a:p>
            <a:pPr algn="r"/>
            <a:endParaRPr lang="es-ES" sz="2400" i="1" dirty="0">
              <a:solidFill>
                <a:srgbClr val="002060"/>
              </a:solidFill>
            </a:endParaRPr>
          </a:p>
          <a:p>
            <a:pPr algn="r"/>
            <a:endParaRPr lang="es-ES" sz="2400" i="1" dirty="0" smtClean="0">
              <a:solidFill>
                <a:srgbClr val="002060"/>
              </a:solidFill>
            </a:endParaRPr>
          </a:p>
          <a:p>
            <a:pPr algn="r"/>
            <a:r>
              <a:rPr lang="es-ES" sz="2400" i="1" dirty="0" smtClean="0">
                <a:solidFill>
                  <a:srgbClr val="002060"/>
                </a:solidFill>
              </a:rPr>
              <a:t>Francisco Michavila</a:t>
            </a:r>
          </a:p>
          <a:p>
            <a:pPr algn="r"/>
            <a:r>
              <a:rPr lang="es-ES" sz="2400" dirty="0" smtClean="0">
                <a:solidFill>
                  <a:srgbClr val="002060"/>
                </a:solidFill>
              </a:rPr>
              <a:t>Acto Académico de Investidura de Doctores </a:t>
            </a:r>
          </a:p>
          <a:p>
            <a:pPr algn="r"/>
            <a:r>
              <a:rPr lang="es-ES" sz="2400" dirty="0" smtClean="0">
                <a:solidFill>
                  <a:srgbClr val="002060"/>
                </a:solidFill>
              </a:rPr>
              <a:t>Universidad de Las Palmas de Gran Canaria, 30 de enero de 2016</a:t>
            </a:r>
            <a:endParaRPr lang="es-E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7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002060"/>
                </a:solidFill>
              </a:rPr>
              <a:t>Long-</a:t>
            </a:r>
            <a:r>
              <a:rPr lang="es-ES" sz="2800" b="1" dirty="0" err="1" smtClean="0">
                <a:solidFill>
                  <a:srgbClr val="002060"/>
                </a:solidFill>
              </a:rPr>
              <a:t>term</a:t>
            </a:r>
            <a:r>
              <a:rPr lang="es-ES" sz="2800" b="1" dirty="0" smtClean="0">
                <a:solidFill>
                  <a:srgbClr val="002060"/>
                </a:solidFill>
              </a:rPr>
              <a:t> </a:t>
            </a:r>
            <a:r>
              <a:rPr lang="es-ES" sz="2800" b="1" dirty="0" err="1" smtClean="0">
                <a:solidFill>
                  <a:srgbClr val="002060"/>
                </a:solidFill>
              </a:rPr>
              <a:t>growth</a:t>
            </a:r>
            <a:r>
              <a:rPr lang="es-ES" sz="2800" b="1" dirty="0" smtClean="0">
                <a:solidFill>
                  <a:srgbClr val="002060"/>
                </a:solidFill>
              </a:rPr>
              <a:t> in </a:t>
            </a:r>
            <a:r>
              <a:rPr lang="es-ES" sz="2800" b="1" dirty="0" err="1" smtClean="0">
                <a:solidFill>
                  <a:srgbClr val="002060"/>
                </a:solidFill>
              </a:rPr>
              <a:t>the</a:t>
            </a:r>
            <a:r>
              <a:rPr lang="es-ES" sz="2800" b="1" dirty="0" smtClean="0">
                <a:solidFill>
                  <a:srgbClr val="002060"/>
                </a:solidFill>
              </a:rPr>
              <a:t> </a:t>
            </a:r>
            <a:r>
              <a:rPr lang="es-ES" sz="2800" b="1" dirty="0" err="1" smtClean="0">
                <a:solidFill>
                  <a:srgbClr val="002060"/>
                </a:solidFill>
              </a:rPr>
              <a:t>number</a:t>
            </a:r>
            <a:r>
              <a:rPr lang="es-ES" sz="2800" b="1" dirty="0" smtClean="0">
                <a:solidFill>
                  <a:srgbClr val="002060"/>
                </a:solidFill>
              </a:rPr>
              <a:t> of </a:t>
            </a:r>
            <a:r>
              <a:rPr lang="es-ES" sz="2800" b="1" dirty="0" err="1" smtClean="0">
                <a:solidFill>
                  <a:srgbClr val="002060"/>
                </a:solidFill>
              </a:rPr>
              <a:t>students</a:t>
            </a:r>
            <a:r>
              <a:rPr lang="es-ES" sz="2800" b="1" dirty="0" smtClean="0">
                <a:solidFill>
                  <a:srgbClr val="002060"/>
                </a:solidFill>
              </a:rPr>
              <a:t> </a:t>
            </a:r>
            <a:r>
              <a:rPr lang="es-ES" sz="2800" b="1" dirty="0" err="1" smtClean="0">
                <a:solidFill>
                  <a:srgbClr val="002060"/>
                </a:solidFill>
              </a:rPr>
              <a:t>enrolled</a:t>
            </a:r>
            <a:r>
              <a:rPr lang="es-ES" sz="2800" b="1" dirty="0" smtClean="0">
                <a:solidFill>
                  <a:srgbClr val="002060"/>
                </a:solidFill>
              </a:rPr>
              <a:t> </a:t>
            </a:r>
            <a:br>
              <a:rPr lang="es-ES" sz="2800" b="1" dirty="0" smtClean="0">
                <a:solidFill>
                  <a:srgbClr val="002060"/>
                </a:solidFill>
              </a:rPr>
            </a:br>
            <a:r>
              <a:rPr lang="es-ES" sz="2800" b="1" dirty="0" err="1" smtClean="0">
                <a:solidFill>
                  <a:srgbClr val="002060"/>
                </a:solidFill>
              </a:rPr>
              <a:t>outside</a:t>
            </a:r>
            <a:r>
              <a:rPr lang="es-ES" sz="2800" b="1" dirty="0" smtClean="0">
                <a:solidFill>
                  <a:srgbClr val="002060"/>
                </a:solidFill>
              </a:rPr>
              <a:t>  </a:t>
            </a:r>
            <a:r>
              <a:rPr lang="es-ES" sz="2800" b="1" dirty="0" err="1" smtClean="0">
                <a:solidFill>
                  <a:srgbClr val="002060"/>
                </a:solidFill>
              </a:rPr>
              <a:t>their</a:t>
            </a:r>
            <a:r>
              <a:rPr lang="es-ES" sz="2800" b="1" dirty="0" smtClean="0">
                <a:solidFill>
                  <a:srgbClr val="002060"/>
                </a:solidFill>
              </a:rPr>
              <a:t> country of </a:t>
            </a:r>
            <a:r>
              <a:rPr lang="es-ES" sz="2800" b="1" dirty="0" err="1" smtClean="0">
                <a:solidFill>
                  <a:srgbClr val="002060"/>
                </a:solidFill>
              </a:rPr>
              <a:t>citizenship</a:t>
            </a:r>
            <a:endParaRPr lang="es-ES" sz="2800" b="1" dirty="0">
              <a:solidFill>
                <a:srgbClr val="002060"/>
              </a:solidFill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064896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868144" y="6381326"/>
            <a:ext cx="28643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 smtClean="0">
                <a:solidFill>
                  <a:srgbClr val="002060"/>
                </a:solidFill>
              </a:rPr>
              <a:t>Fuente:</a:t>
            </a:r>
            <a:r>
              <a:rPr lang="es-ES" sz="1200" dirty="0" smtClean="0">
                <a:solidFill>
                  <a:srgbClr val="002060"/>
                </a:solidFill>
              </a:rPr>
              <a:t> </a:t>
            </a:r>
            <a:r>
              <a:rPr lang="es-ES" sz="1200" dirty="0" err="1" smtClean="0">
                <a:solidFill>
                  <a:srgbClr val="002060"/>
                </a:solidFill>
              </a:rPr>
              <a:t>Education</a:t>
            </a:r>
            <a:r>
              <a:rPr lang="es-ES" sz="1200" dirty="0" smtClean="0">
                <a:solidFill>
                  <a:srgbClr val="002060"/>
                </a:solidFill>
              </a:rPr>
              <a:t> at a </a:t>
            </a:r>
            <a:r>
              <a:rPr lang="es-ES" sz="1200" dirty="0" err="1" smtClean="0">
                <a:solidFill>
                  <a:srgbClr val="002060"/>
                </a:solidFill>
              </a:rPr>
              <a:t>Glance</a:t>
            </a:r>
            <a:r>
              <a:rPr lang="es-ES" sz="1200" dirty="0" smtClean="0">
                <a:solidFill>
                  <a:srgbClr val="002060"/>
                </a:solidFill>
              </a:rPr>
              <a:t> 2014. OECD.</a:t>
            </a:r>
            <a:endParaRPr lang="es-E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92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b="1" dirty="0" err="1" smtClean="0">
                <a:solidFill>
                  <a:srgbClr val="002060"/>
                </a:solidFill>
              </a:rPr>
              <a:t>Evolution</a:t>
            </a:r>
            <a:r>
              <a:rPr lang="es-ES" sz="2800" b="1" dirty="0" smtClean="0">
                <a:solidFill>
                  <a:srgbClr val="002060"/>
                </a:solidFill>
              </a:rPr>
              <a:t> in </a:t>
            </a:r>
            <a:r>
              <a:rPr lang="es-ES" sz="2800" b="1" dirty="0" err="1" smtClean="0">
                <a:solidFill>
                  <a:srgbClr val="002060"/>
                </a:solidFill>
              </a:rPr>
              <a:t>the</a:t>
            </a:r>
            <a:r>
              <a:rPr lang="es-ES" sz="2800" b="1" dirty="0" smtClean="0">
                <a:solidFill>
                  <a:srgbClr val="002060"/>
                </a:solidFill>
              </a:rPr>
              <a:t> </a:t>
            </a:r>
            <a:r>
              <a:rPr lang="es-ES" sz="2800" b="1" dirty="0" err="1" smtClean="0">
                <a:solidFill>
                  <a:srgbClr val="002060"/>
                </a:solidFill>
              </a:rPr>
              <a:t>number</a:t>
            </a:r>
            <a:r>
              <a:rPr lang="es-ES" sz="2800" b="1" dirty="0" smtClean="0">
                <a:solidFill>
                  <a:srgbClr val="002060"/>
                </a:solidFill>
              </a:rPr>
              <a:t> of </a:t>
            </a:r>
            <a:r>
              <a:rPr lang="es-ES" sz="2800" b="1" dirty="0" err="1" smtClean="0">
                <a:solidFill>
                  <a:srgbClr val="002060"/>
                </a:solidFill>
              </a:rPr>
              <a:t>students</a:t>
            </a:r>
            <a:r>
              <a:rPr lang="es-ES" sz="2800" b="1" dirty="0" smtClean="0">
                <a:solidFill>
                  <a:srgbClr val="002060"/>
                </a:solidFill>
              </a:rPr>
              <a:t> </a:t>
            </a:r>
            <a:r>
              <a:rPr lang="es-ES" sz="2800" b="1" dirty="0" err="1" smtClean="0">
                <a:solidFill>
                  <a:srgbClr val="002060"/>
                </a:solidFill>
              </a:rPr>
              <a:t>enrolled</a:t>
            </a:r>
            <a:r>
              <a:rPr lang="es-ES" sz="2800" b="1" dirty="0" smtClean="0">
                <a:solidFill>
                  <a:srgbClr val="002060"/>
                </a:solidFill>
              </a:rPr>
              <a:t> </a:t>
            </a:r>
            <a:r>
              <a:rPr lang="es-ES" sz="2800" b="1" dirty="0" err="1" smtClean="0">
                <a:solidFill>
                  <a:srgbClr val="002060"/>
                </a:solidFill>
              </a:rPr>
              <a:t>outside</a:t>
            </a:r>
            <a:r>
              <a:rPr lang="es-ES" sz="2800" b="1" dirty="0" smtClean="0">
                <a:solidFill>
                  <a:srgbClr val="002060"/>
                </a:solidFill>
              </a:rPr>
              <a:t> </a:t>
            </a:r>
            <a:r>
              <a:rPr lang="es-ES" sz="2800" b="1" dirty="0" err="1" smtClean="0">
                <a:solidFill>
                  <a:srgbClr val="002060"/>
                </a:solidFill>
              </a:rPr>
              <a:t>their</a:t>
            </a:r>
            <a:r>
              <a:rPr lang="es-ES" sz="2800" b="1" dirty="0" smtClean="0">
                <a:solidFill>
                  <a:srgbClr val="002060"/>
                </a:solidFill>
              </a:rPr>
              <a:t> country of </a:t>
            </a:r>
            <a:r>
              <a:rPr lang="es-ES" sz="2800" b="1" dirty="0" err="1" smtClean="0">
                <a:solidFill>
                  <a:srgbClr val="002060"/>
                </a:solidFill>
              </a:rPr>
              <a:t>citizenship</a:t>
            </a:r>
            <a:r>
              <a:rPr lang="es-ES" sz="2800" b="1" dirty="0" smtClean="0">
                <a:solidFill>
                  <a:srgbClr val="002060"/>
                </a:solidFill>
              </a:rPr>
              <a:t>, </a:t>
            </a:r>
            <a:r>
              <a:rPr lang="es-ES" sz="2800" b="1" dirty="0" err="1" smtClean="0">
                <a:solidFill>
                  <a:srgbClr val="002060"/>
                </a:solidFill>
              </a:rPr>
              <a:t>by</a:t>
            </a:r>
            <a:r>
              <a:rPr lang="es-ES" sz="2800" b="1" dirty="0" smtClean="0">
                <a:solidFill>
                  <a:srgbClr val="002060"/>
                </a:solidFill>
              </a:rPr>
              <a:t> </a:t>
            </a:r>
            <a:r>
              <a:rPr lang="es-ES" sz="2800" b="1" dirty="0" err="1" smtClean="0">
                <a:solidFill>
                  <a:srgbClr val="002060"/>
                </a:solidFill>
              </a:rPr>
              <a:t>region</a:t>
            </a:r>
            <a:r>
              <a:rPr lang="es-ES" sz="2800" b="1" dirty="0" smtClean="0">
                <a:solidFill>
                  <a:srgbClr val="002060"/>
                </a:solidFill>
              </a:rPr>
              <a:t> of </a:t>
            </a:r>
            <a:r>
              <a:rPr lang="es-ES" sz="2800" b="1" dirty="0" err="1" smtClean="0">
                <a:solidFill>
                  <a:srgbClr val="002060"/>
                </a:solidFill>
              </a:rPr>
              <a:t>destination</a:t>
            </a:r>
            <a:r>
              <a:rPr lang="es-ES" sz="2800" b="1" dirty="0" smtClean="0">
                <a:solidFill>
                  <a:srgbClr val="002060"/>
                </a:solidFill>
              </a:rPr>
              <a:t> </a:t>
            </a:r>
            <a:br>
              <a:rPr lang="es-ES" sz="2800" b="1" dirty="0" smtClean="0">
                <a:solidFill>
                  <a:srgbClr val="002060"/>
                </a:solidFill>
              </a:rPr>
            </a:br>
            <a:r>
              <a:rPr lang="es-ES" sz="2800" b="1" dirty="0" smtClean="0">
                <a:solidFill>
                  <a:srgbClr val="002060"/>
                </a:solidFill>
              </a:rPr>
              <a:t>(2000 to 2012)</a:t>
            </a:r>
            <a:endParaRPr lang="es-ES" sz="2800" b="1" dirty="0">
              <a:solidFill>
                <a:srgbClr val="002060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136904" cy="410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940152" y="6309320"/>
            <a:ext cx="2887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solidFill>
                  <a:srgbClr val="002060"/>
                </a:solidFill>
              </a:rPr>
              <a:t>Fuente:</a:t>
            </a:r>
            <a:r>
              <a:rPr lang="es-ES" sz="1200" dirty="0">
                <a:solidFill>
                  <a:srgbClr val="002060"/>
                </a:solidFill>
              </a:rPr>
              <a:t> </a:t>
            </a:r>
            <a:r>
              <a:rPr lang="es-ES" sz="1200" dirty="0" err="1">
                <a:solidFill>
                  <a:srgbClr val="002060"/>
                </a:solidFill>
              </a:rPr>
              <a:t>Education</a:t>
            </a:r>
            <a:r>
              <a:rPr lang="es-ES" sz="1200" dirty="0">
                <a:solidFill>
                  <a:srgbClr val="002060"/>
                </a:solidFill>
              </a:rPr>
              <a:t> at a </a:t>
            </a:r>
            <a:r>
              <a:rPr lang="es-ES" sz="1200" dirty="0" err="1">
                <a:solidFill>
                  <a:srgbClr val="002060"/>
                </a:solidFill>
              </a:rPr>
              <a:t>Glance</a:t>
            </a:r>
            <a:r>
              <a:rPr lang="es-ES" sz="1200" dirty="0">
                <a:solidFill>
                  <a:srgbClr val="002060"/>
                </a:solidFill>
              </a:rPr>
              <a:t> 2014. OECD</a:t>
            </a:r>
            <a:r>
              <a:rPr lang="es-ES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703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 err="1" smtClean="0">
                <a:solidFill>
                  <a:srgbClr val="002060"/>
                </a:solidFill>
              </a:rPr>
              <a:t>Distribution</a:t>
            </a:r>
            <a:r>
              <a:rPr lang="es-ES" sz="2800" b="1" dirty="0" smtClean="0">
                <a:solidFill>
                  <a:srgbClr val="002060"/>
                </a:solidFill>
              </a:rPr>
              <a:t> of </a:t>
            </a:r>
            <a:r>
              <a:rPr lang="es-ES" sz="2800" b="1" dirty="0" err="1" smtClean="0">
                <a:solidFill>
                  <a:srgbClr val="002060"/>
                </a:solidFill>
              </a:rPr>
              <a:t>foreign</a:t>
            </a:r>
            <a:r>
              <a:rPr lang="es-ES" sz="2800" b="1" dirty="0" smtClean="0">
                <a:solidFill>
                  <a:srgbClr val="002060"/>
                </a:solidFill>
              </a:rPr>
              <a:t> </a:t>
            </a:r>
            <a:r>
              <a:rPr lang="es-ES" sz="2800" b="1" dirty="0" err="1" smtClean="0">
                <a:solidFill>
                  <a:srgbClr val="002060"/>
                </a:solidFill>
              </a:rPr>
              <a:t>students</a:t>
            </a:r>
            <a:r>
              <a:rPr lang="es-ES" sz="2800" b="1" dirty="0" smtClean="0">
                <a:solidFill>
                  <a:srgbClr val="002060"/>
                </a:solidFill>
              </a:rPr>
              <a:t> in </a:t>
            </a:r>
            <a:r>
              <a:rPr lang="es-ES" sz="2800" b="1" dirty="0" err="1" smtClean="0">
                <a:solidFill>
                  <a:srgbClr val="002060"/>
                </a:solidFill>
              </a:rPr>
              <a:t>tertiary</a:t>
            </a:r>
            <a:r>
              <a:rPr lang="es-ES" sz="2800" b="1" dirty="0" smtClean="0">
                <a:solidFill>
                  <a:srgbClr val="002060"/>
                </a:solidFill>
              </a:rPr>
              <a:t> </a:t>
            </a:r>
            <a:r>
              <a:rPr lang="es-ES" sz="2800" b="1" dirty="0" err="1" smtClean="0">
                <a:solidFill>
                  <a:srgbClr val="002060"/>
                </a:solidFill>
              </a:rPr>
              <a:t>education</a:t>
            </a:r>
            <a:r>
              <a:rPr lang="es-ES" sz="2800" b="1" dirty="0" smtClean="0">
                <a:solidFill>
                  <a:srgbClr val="002060"/>
                </a:solidFill>
              </a:rPr>
              <a:t>, </a:t>
            </a:r>
            <a:r>
              <a:rPr lang="es-ES" sz="2800" b="1" dirty="0" err="1" smtClean="0">
                <a:solidFill>
                  <a:srgbClr val="002060"/>
                </a:solidFill>
              </a:rPr>
              <a:t>by</a:t>
            </a:r>
            <a:r>
              <a:rPr lang="es-ES" sz="2800" b="1" dirty="0" smtClean="0">
                <a:solidFill>
                  <a:srgbClr val="002060"/>
                </a:solidFill>
              </a:rPr>
              <a:t> country of </a:t>
            </a:r>
            <a:r>
              <a:rPr lang="es-ES" sz="2800" b="1" dirty="0" err="1" smtClean="0">
                <a:solidFill>
                  <a:srgbClr val="002060"/>
                </a:solidFill>
              </a:rPr>
              <a:t>destination</a:t>
            </a:r>
            <a:r>
              <a:rPr lang="es-ES" sz="2800" b="1" dirty="0" smtClean="0">
                <a:solidFill>
                  <a:srgbClr val="002060"/>
                </a:solidFill>
              </a:rPr>
              <a:t> (2012)</a:t>
            </a:r>
            <a:endParaRPr lang="es-ES" sz="2800" b="1" dirty="0">
              <a:solidFill>
                <a:srgbClr val="002060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424936" cy="4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156176" y="6419729"/>
            <a:ext cx="28643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solidFill>
                  <a:srgbClr val="002060"/>
                </a:solidFill>
              </a:rPr>
              <a:t>Fuente:</a:t>
            </a:r>
            <a:r>
              <a:rPr lang="es-ES" sz="1200" dirty="0">
                <a:solidFill>
                  <a:srgbClr val="002060"/>
                </a:solidFill>
              </a:rPr>
              <a:t> </a:t>
            </a:r>
            <a:r>
              <a:rPr lang="es-ES" sz="1200" dirty="0" err="1">
                <a:solidFill>
                  <a:srgbClr val="002060"/>
                </a:solidFill>
              </a:rPr>
              <a:t>Education</a:t>
            </a:r>
            <a:r>
              <a:rPr lang="es-ES" sz="1200" dirty="0">
                <a:solidFill>
                  <a:srgbClr val="002060"/>
                </a:solidFill>
              </a:rPr>
              <a:t> at a </a:t>
            </a:r>
            <a:r>
              <a:rPr lang="es-ES" sz="1200" dirty="0" err="1">
                <a:solidFill>
                  <a:srgbClr val="002060"/>
                </a:solidFill>
              </a:rPr>
              <a:t>Glance</a:t>
            </a:r>
            <a:r>
              <a:rPr lang="es-ES" sz="1200" dirty="0">
                <a:solidFill>
                  <a:srgbClr val="002060"/>
                </a:solidFill>
              </a:rPr>
              <a:t> 2014. OECD.</a:t>
            </a:r>
          </a:p>
        </p:txBody>
      </p:sp>
    </p:spTree>
    <p:extLst>
      <p:ext uri="{BB962C8B-B14F-4D97-AF65-F5344CB8AC3E}">
        <p14:creationId xmlns:p14="http://schemas.microsoft.com/office/powerpoint/2010/main" val="149186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 err="1" smtClean="0">
                <a:solidFill>
                  <a:srgbClr val="002060"/>
                </a:solidFill>
              </a:rPr>
              <a:t>Trends</a:t>
            </a:r>
            <a:r>
              <a:rPr lang="es-ES" sz="2800" b="1" dirty="0" smtClean="0">
                <a:solidFill>
                  <a:srgbClr val="002060"/>
                </a:solidFill>
              </a:rPr>
              <a:t> in </a:t>
            </a:r>
            <a:r>
              <a:rPr lang="es-ES" sz="2800" b="1" dirty="0" err="1" smtClean="0">
                <a:solidFill>
                  <a:srgbClr val="002060"/>
                </a:solidFill>
              </a:rPr>
              <a:t>international</a:t>
            </a:r>
            <a:r>
              <a:rPr lang="es-ES" sz="2800" b="1" dirty="0" smtClean="0">
                <a:solidFill>
                  <a:srgbClr val="002060"/>
                </a:solidFill>
              </a:rPr>
              <a:t> </a:t>
            </a:r>
            <a:r>
              <a:rPr lang="es-ES" sz="2800" b="1" dirty="0" err="1" smtClean="0">
                <a:solidFill>
                  <a:srgbClr val="002060"/>
                </a:solidFill>
              </a:rPr>
              <a:t>education</a:t>
            </a:r>
            <a:r>
              <a:rPr lang="es-ES" sz="2800" b="1" dirty="0" smtClean="0">
                <a:solidFill>
                  <a:srgbClr val="002060"/>
                </a:solidFill>
              </a:rPr>
              <a:t> </a:t>
            </a:r>
            <a:r>
              <a:rPr lang="es-ES" sz="2800" b="1" dirty="0" err="1" smtClean="0">
                <a:solidFill>
                  <a:srgbClr val="002060"/>
                </a:solidFill>
              </a:rPr>
              <a:t>market</a:t>
            </a:r>
            <a:r>
              <a:rPr lang="es-ES" sz="2800" b="1" dirty="0" smtClean="0">
                <a:solidFill>
                  <a:srgbClr val="002060"/>
                </a:solidFill>
              </a:rPr>
              <a:t> shares (2000, 2012)</a:t>
            </a:r>
            <a:endParaRPr lang="es-ES" sz="2800" b="1" dirty="0">
              <a:solidFill>
                <a:srgbClr val="002060"/>
              </a:solidFill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352928" cy="410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084168" y="6570544"/>
            <a:ext cx="28643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solidFill>
                  <a:srgbClr val="002060"/>
                </a:solidFill>
              </a:rPr>
              <a:t>Fuente:</a:t>
            </a:r>
            <a:r>
              <a:rPr lang="es-ES" sz="1200" dirty="0">
                <a:solidFill>
                  <a:srgbClr val="002060"/>
                </a:solidFill>
              </a:rPr>
              <a:t> </a:t>
            </a:r>
            <a:r>
              <a:rPr lang="es-ES" sz="1200" dirty="0" err="1">
                <a:solidFill>
                  <a:srgbClr val="002060"/>
                </a:solidFill>
              </a:rPr>
              <a:t>Education</a:t>
            </a:r>
            <a:r>
              <a:rPr lang="es-ES" sz="1200" dirty="0">
                <a:solidFill>
                  <a:srgbClr val="002060"/>
                </a:solidFill>
              </a:rPr>
              <a:t> at a </a:t>
            </a:r>
            <a:r>
              <a:rPr lang="es-ES" sz="1200" dirty="0" err="1">
                <a:solidFill>
                  <a:srgbClr val="002060"/>
                </a:solidFill>
              </a:rPr>
              <a:t>Glance</a:t>
            </a:r>
            <a:r>
              <a:rPr lang="es-ES" sz="1200" dirty="0">
                <a:solidFill>
                  <a:srgbClr val="002060"/>
                </a:solidFill>
              </a:rPr>
              <a:t> 2014. OECD.</a:t>
            </a:r>
          </a:p>
        </p:txBody>
      </p:sp>
    </p:spTree>
    <p:extLst>
      <p:ext uri="{BB962C8B-B14F-4D97-AF65-F5344CB8AC3E}">
        <p14:creationId xmlns:p14="http://schemas.microsoft.com/office/powerpoint/2010/main" val="195555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</a:rPr>
              <a:t>Porcentaje de estudiantes extranjeros en educación superior. Año 2013 (OECD, 2014)</a:t>
            </a:r>
            <a:endParaRPr lang="es-ES" sz="24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504772"/>
              </p:ext>
            </p:extLst>
          </p:nvPr>
        </p:nvGraphicFramePr>
        <p:xfrm>
          <a:off x="179512" y="1113616"/>
          <a:ext cx="8856984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296144"/>
                <a:gridCol w="1476164"/>
                <a:gridCol w="1476164"/>
                <a:gridCol w="1476164"/>
                <a:gridCol w="1476164"/>
              </a:tblGrid>
              <a:tr h="486382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+mj-lt"/>
                        </a:rPr>
                        <a:t>País</a:t>
                      </a:r>
                      <a:endParaRPr lang="es-E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+mj-lt"/>
                        </a:rPr>
                        <a:t>Estudiantes</a:t>
                      </a:r>
                      <a:r>
                        <a:rPr lang="es-ES" sz="1600" baseline="0" dirty="0" smtClean="0">
                          <a:latin typeface="+mj-lt"/>
                        </a:rPr>
                        <a:t> extranjeros</a:t>
                      </a:r>
                      <a:endParaRPr lang="es-E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+mj-lt"/>
                        </a:rPr>
                        <a:t>Programas</a:t>
                      </a:r>
                    </a:p>
                    <a:p>
                      <a:r>
                        <a:rPr lang="es-ES" sz="1600" dirty="0" smtClean="0">
                          <a:latin typeface="+mj-lt"/>
                        </a:rPr>
                        <a:t>Tipo 5B</a:t>
                      </a:r>
                      <a:endParaRPr lang="es-E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>
                          <a:latin typeface="+mj-lt"/>
                        </a:rPr>
                        <a:t>Bachelor</a:t>
                      </a:r>
                      <a:r>
                        <a:rPr lang="es-ES" sz="1600" dirty="0" smtClean="0">
                          <a:latin typeface="+mj-lt"/>
                        </a:rPr>
                        <a:t> o</a:t>
                      </a:r>
                    </a:p>
                    <a:p>
                      <a:r>
                        <a:rPr lang="es-ES" sz="1600" dirty="0" smtClean="0">
                          <a:latin typeface="+mj-lt"/>
                        </a:rPr>
                        <a:t>Grado</a:t>
                      </a:r>
                      <a:endParaRPr lang="es-E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+mj-lt"/>
                        </a:rPr>
                        <a:t>Máster</a:t>
                      </a:r>
                      <a:endParaRPr lang="es-E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+mj-lt"/>
                        </a:rPr>
                        <a:t>Doctorado</a:t>
                      </a:r>
                      <a:endParaRPr lang="es-ES" sz="1600" dirty="0">
                        <a:latin typeface="+mj-lt"/>
                      </a:endParaRPr>
                    </a:p>
                  </a:txBody>
                  <a:tcPr/>
                </a:tc>
              </a:tr>
              <a:tr h="347742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2060"/>
                          </a:solidFill>
                          <a:latin typeface="+mj-lt"/>
                        </a:rPr>
                        <a:t>Alemania</a:t>
                      </a:r>
                      <a:endParaRPr lang="es-ES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7,1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4,4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11,7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7,1</a:t>
                      </a:r>
                    </a:p>
                  </a:txBody>
                  <a:tcPr marL="6350" marR="6350" marT="6350" marB="0" anchor="ctr"/>
                </a:tc>
              </a:tr>
              <a:tr h="347742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2060"/>
                          </a:solidFill>
                          <a:latin typeface="+mj-lt"/>
                        </a:rPr>
                        <a:t>Australia</a:t>
                      </a:r>
                      <a:endParaRPr lang="es-ES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12,2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37,9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6350" marR="6350" marT="6350" marB="0" anchor="ctr"/>
                </a:tc>
              </a:tr>
              <a:tr h="347742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2060"/>
                          </a:solidFill>
                          <a:latin typeface="+mj-lt"/>
                        </a:rPr>
                        <a:t>Austria</a:t>
                      </a:r>
                      <a:endParaRPr lang="es-ES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16,8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1,5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19,7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19,3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27,5</a:t>
                      </a:r>
                    </a:p>
                  </a:txBody>
                  <a:tcPr marL="6350" marR="6350" marT="6350" marB="0" anchor="ctr"/>
                </a:tc>
              </a:tr>
              <a:tr h="347742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2060"/>
                          </a:solidFill>
                          <a:latin typeface="+mj-lt"/>
                        </a:rPr>
                        <a:t>Dinamarca</a:t>
                      </a:r>
                      <a:endParaRPr lang="es-ES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10,1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13,3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5,8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17,6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29,5</a:t>
                      </a:r>
                    </a:p>
                  </a:txBody>
                  <a:tcPr marL="6350" marR="6350" marT="6350" marB="0" anchor="ctr"/>
                </a:tc>
              </a:tr>
              <a:tr h="331520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2060"/>
                          </a:solidFill>
                          <a:latin typeface="+mj-lt"/>
                        </a:rPr>
                        <a:t>Estados Unidos</a:t>
                      </a:r>
                      <a:endParaRPr lang="es-ES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3,9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1,8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3,2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8,2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32,4</a:t>
                      </a:r>
                    </a:p>
                  </a:txBody>
                  <a:tcPr marL="6350" marR="6350" marT="6350" marB="0" anchor="ctr"/>
                </a:tc>
              </a:tr>
              <a:tr h="347742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2060"/>
                          </a:solidFill>
                          <a:latin typeface="+mj-lt"/>
                        </a:rPr>
                        <a:t>España</a:t>
                      </a:r>
                      <a:endParaRPr lang="es-ES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2,9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5,5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0,8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4,9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16,2</a:t>
                      </a:r>
                    </a:p>
                  </a:txBody>
                  <a:tcPr marL="6350" marR="6350" marT="6350" marB="0" anchor="ctr"/>
                </a:tc>
              </a:tr>
              <a:tr h="347742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2060"/>
                          </a:solidFill>
                          <a:latin typeface="+mj-lt"/>
                        </a:rPr>
                        <a:t>Francia</a:t>
                      </a:r>
                      <a:endParaRPr lang="es-ES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9,8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4,2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7,6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13,1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39,9</a:t>
                      </a:r>
                    </a:p>
                  </a:txBody>
                  <a:tcPr marL="6350" marR="6350" marT="6350" marB="0" anchor="ctr"/>
                </a:tc>
              </a:tr>
              <a:tr h="347742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2060"/>
                          </a:solidFill>
                          <a:latin typeface="+mj-lt"/>
                        </a:rPr>
                        <a:t>Italia</a:t>
                      </a:r>
                      <a:endParaRPr lang="es-ES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4,4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5,4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4,4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12,5</a:t>
                      </a:r>
                    </a:p>
                  </a:txBody>
                  <a:tcPr marL="6350" marR="6350" marT="6350" marB="0" anchor="ctr"/>
                </a:tc>
              </a:tr>
              <a:tr h="347742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2060"/>
                          </a:solidFill>
                          <a:latin typeface="+mj-lt"/>
                        </a:rPr>
                        <a:t>Japón</a:t>
                      </a:r>
                      <a:endParaRPr lang="es-ES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3,5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3,6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2,6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7,6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18,8</a:t>
                      </a:r>
                    </a:p>
                  </a:txBody>
                  <a:tcPr marL="6350" marR="6350" marT="6350" marB="0" anchor="ctr"/>
                </a:tc>
              </a:tr>
              <a:tr h="347742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2060"/>
                          </a:solidFill>
                          <a:latin typeface="+mj-lt"/>
                        </a:rPr>
                        <a:t>Países Bajos</a:t>
                      </a:r>
                      <a:endParaRPr lang="es-ES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10,2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1,5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8,4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17,4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37,8</a:t>
                      </a:r>
                    </a:p>
                  </a:txBody>
                  <a:tcPr marL="6350" marR="6350" marT="6350" marB="0" anchor="ctr"/>
                </a:tc>
              </a:tr>
              <a:tr h="347742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2060"/>
                          </a:solidFill>
                          <a:latin typeface="+mj-lt"/>
                        </a:rPr>
                        <a:t>Reino Unido</a:t>
                      </a:r>
                      <a:endParaRPr lang="es-ES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17,5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13,2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36,1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41,4</a:t>
                      </a:r>
                    </a:p>
                  </a:txBody>
                  <a:tcPr marL="6350" marR="6350" marT="6350" marB="0" anchor="ctr"/>
                </a:tc>
              </a:tr>
              <a:tr h="347742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2060"/>
                          </a:solidFill>
                          <a:latin typeface="+mj-lt"/>
                        </a:rPr>
                        <a:t>Portugal</a:t>
                      </a:r>
                      <a:endParaRPr lang="es-ES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3,9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2,6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4,7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6350" marR="6350" marT="6350" marB="0" anchor="ctr"/>
                </a:tc>
              </a:tr>
              <a:tr h="347742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2060"/>
                          </a:solidFill>
                          <a:latin typeface="+mj-lt"/>
                        </a:rPr>
                        <a:t>Suecia</a:t>
                      </a:r>
                      <a:endParaRPr lang="es-ES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5,8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0,2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2,4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9,3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31,5</a:t>
                      </a:r>
                    </a:p>
                  </a:txBody>
                  <a:tcPr marL="6350" marR="6350" marT="6350" marB="0" anchor="ctr"/>
                </a:tc>
              </a:tr>
              <a:tr h="347742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2060"/>
                          </a:solidFill>
                          <a:latin typeface="+mj-lt"/>
                        </a:rPr>
                        <a:t>Suiza</a:t>
                      </a:r>
                      <a:endParaRPr lang="es-ES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16,8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10,1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27,4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52,1</a:t>
                      </a: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163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 err="1" smtClean="0">
                <a:solidFill>
                  <a:srgbClr val="002060"/>
                </a:solidFill>
              </a:rPr>
              <a:t>Distribution</a:t>
            </a:r>
            <a:r>
              <a:rPr lang="es-ES" sz="2800" b="1" dirty="0" smtClean="0">
                <a:solidFill>
                  <a:srgbClr val="002060"/>
                </a:solidFill>
              </a:rPr>
              <a:t> of </a:t>
            </a:r>
            <a:r>
              <a:rPr lang="es-ES" sz="2800" b="1" dirty="0" err="1" smtClean="0">
                <a:solidFill>
                  <a:srgbClr val="002060"/>
                </a:solidFill>
              </a:rPr>
              <a:t>foreign</a:t>
            </a:r>
            <a:r>
              <a:rPr lang="es-ES" sz="2800" b="1" dirty="0" smtClean="0">
                <a:solidFill>
                  <a:srgbClr val="002060"/>
                </a:solidFill>
              </a:rPr>
              <a:t> </a:t>
            </a:r>
            <a:r>
              <a:rPr lang="es-ES" sz="2800" b="1" dirty="0" err="1" smtClean="0">
                <a:solidFill>
                  <a:srgbClr val="002060"/>
                </a:solidFill>
              </a:rPr>
              <a:t>students</a:t>
            </a:r>
            <a:r>
              <a:rPr lang="es-ES" sz="2800" b="1" dirty="0" smtClean="0">
                <a:solidFill>
                  <a:srgbClr val="002060"/>
                </a:solidFill>
              </a:rPr>
              <a:t> in </a:t>
            </a:r>
            <a:r>
              <a:rPr lang="es-ES" sz="2800" b="1" dirty="0" err="1" smtClean="0">
                <a:solidFill>
                  <a:srgbClr val="002060"/>
                </a:solidFill>
              </a:rPr>
              <a:t>tertiary</a:t>
            </a:r>
            <a:r>
              <a:rPr lang="es-ES" sz="2800" b="1" dirty="0" smtClean="0">
                <a:solidFill>
                  <a:srgbClr val="002060"/>
                </a:solidFill>
              </a:rPr>
              <a:t> </a:t>
            </a:r>
            <a:r>
              <a:rPr lang="es-ES" sz="2800" b="1" dirty="0" err="1" smtClean="0">
                <a:solidFill>
                  <a:srgbClr val="002060"/>
                </a:solidFill>
              </a:rPr>
              <a:t>education</a:t>
            </a:r>
            <a:r>
              <a:rPr lang="es-ES" sz="2800" b="1" dirty="0" smtClean="0">
                <a:solidFill>
                  <a:srgbClr val="002060"/>
                </a:solidFill>
              </a:rPr>
              <a:t>, </a:t>
            </a:r>
            <a:r>
              <a:rPr lang="es-ES" sz="2800" b="1" dirty="0" err="1" smtClean="0">
                <a:solidFill>
                  <a:srgbClr val="002060"/>
                </a:solidFill>
              </a:rPr>
              <a:t>by</a:t>
            </a:r>
            <a:r>
              <a:rPr lang="es-ES" sz="2800" b="1" dirty="0" smtClean="0">
                <a:solidFill>
                  <a:srgbClr val="002060"/>
                </a:solidFill>
              </a:rPr>
              <a:t> </a:t>
            </a:r>
            <a:r>
              <a:rPr lang="es-ES" sz="2800" b="1" dirty="0" err="1" smtClean="0">
                <a:solidFill>
                  <a:srgbClr val="002060"/>
                </a:solidFill>
              </a:rPr>
              <a:t>region</a:t>
            </a:r>
            <a:r>
              <a:rPr lang="es-ES" sz="2800" b="1" dirty="0" smtClean="0">
                <a:solidFill>
                  <a:srgbClr val="002060"/>
                </a:solidFill>
              </a:rPr>
              <a:t> of </a:t>
            </a:r>
            <a:r>
              <a:rPr lang="es-ES" sz="2800" b="1" dirty="0" err="1" smtClean="0">
                <a:solidFill>
                  <a:srgbClr val="002060"/>
                </a:solidFill>
              </a:rPr>
              <a:t>origin</a:t>
            </a:r>
            <a:r>
              <a:rPr lang="es-ES" sz="2800" b="1" dirty="0" smtClean="0">
                <a:solidFill>
                  <a:srgbClr val="002060"/>
                </a:solidFill>
              </a:rPr>
              <a:t> (2012)</a:t>
            </a:r>
            <a:endParaRPr lang="es-ES" sz="2800" b="1" dirty="0">
              <a:solidFill>
                <a:srgbClr val="002060"/>
              </a:solidFill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06489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084168" y="6472086"/>
            <a:ext cx="28643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solidFill>
                  <a:srgbClr val="002060"/>
                </a:solidFill>
              </a:rPr>
              <a:t>Fuente:</a:t>
            </a:r>
            <a:r>
              <a:rPr lang="es-ES" sz="1200" dirty="0">
                <a:solidFill>
                  <a:srgbClr val="002060"/>
                </a:solidFill>
              </a:rPr>
              <a:t> </a:t>
            </a:r>
            <a:r>
              <a:rPr lang="es-ES" sz="1200" dirty="0" err="1">
                <a:solidFill>
                  <a:srgbClr val="002060"/>
                </a:solidFill>
              </a:rPr>
              <a:t>Education</a:t>
            </a:r>
            <a:r>
              <a:rPr lang="es-ES" sz="1200" dirty="0">
                <a:solidFill>
                  <a:srgbClr val="002060"/>
                </a:solidFill>
              </a:rPr>
              <a:t> at a </a:t>
            </a:r>
            <a:r>
              <a:rPr lang="es-ES" sz="1200" dirty="0" err="1">
                <a:solidFill>
                  <a:srgbClr val="002060"/>
                </a:solidFill>
              </a:rPr>
              <a:t>Glance</a:t>
            </a:r>
            <a:r>
              <a:rPr lang="es-ES" sz="1200" dirty="0">
                <a:solidFill>
                  <a:srgbClr val="002060"/>
                </a:solidFill>
              </a:rPr>
              <a:t> 2014. OECD.</a:t>
            </a:r>
          </a:p>
        </p:txBody>
      </p:sp>
    </p:spTree>
    <p:extLst>
      <p:ext uri="{BB962C8B-B14F-4D97-AF65-F5344CB8AC3E}">
        <p14:creationId xmlns:p14="http://schemas.microsoft.com/office/powerpoint/2010/main" val="321143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457588" y="5639182"/>
            <a:ext cx="4104456" cy="891480"/>
          </a:xfr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ES" sz="1600" dirty="0" smtClean="0">
                <a:solidFill>
                  <a:srgbClr val="002060"/>
                </a:solidFill>
              </a:rPr>
              <a:t>La promoción del atractivo del Espacio Europeo de Educación Superior.</a:t>
            </a:r>
            <a:endParaRPr lang="es-ES" sz="1600" dirty="0">
              <a:solidFill>
                <a:srgbClr val="002060"/>
              </a:solidFill>
            </a:endParaRPr>
          </a:p>
        </p:txBody>
      </p:sp>
      <p:sp>
        <p:nvSpPr>
          <p:cNvPr id="6" name="4 Marcador de contenido"/>
          <p:cNvSpPr txBox="1">
            <a:spLocks/>
          </p:cNvSpPr>
          <p:nvPr/>
        </p:nvSpPr>
        <p:spPr>
          <a:xfrm>
            <a:off x="4211960" y="1615245"/>
            <a:ext cx="1512168" cy="733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pic>
        <p:nvPicPr>
          <p:cNvPr id="1026" name="Picture 2" descr="http://paris.rutascervantes.es/imagenes/lugares/6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3" y="81586"/>
            <a:ext cx="2845111" cy="189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ncoming-students.com/wp-content/uploads/2013/02/Universidad-de-Bolon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0" y="2514647"/>
            <a:ext cx="3519866" cy="205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ormacionxxi.com/porqualMagazine/do/get/image/2005/07/image/jpeg/Prag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1" y="4941168"/>
            <a:ext cx="3637201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779912" y="764704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" y="2780928"/>
            <a:ext cx="5220070" cy="1815882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2060"/>
                </a:solidFill>
              </a:rPr>
              <a:t>Adoptar </a:t>
            </a:r>
            <a:r>
              <a:rPr lang="es-ES" sz="1600" dirty="0" smtClean="0">
                <a:solidFill>
                  <a:srgbClr val="002060"/>
                </a:solidFill>
              </a:rPr>
              <a:t>títulos </a:t>
            </a:r>
            <a:r>
              <a:rPr lang="es-ES" sz="1600" dirty="0">
                <a:solidFill>
                  <a:srgbClr val="002060"/>
                </a:solidFill>
              </a:rPr>
              <a:t>fácilmente comprensible y </a:t>
            </a:r>
            <a:r>
              <a:rPr lang="es-ES" sz="1600" dirty="0" smtClean="0">
                <a:solidFill>
                  <a:srgbClr val="002060"/>
                </a:solidFill>
              </a:rPr>
              <a:t>comparable.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002060"/>
                </a:solidFill>
              </a:rPr>
              <a:t>Adoptar </a:t>
            </a:r>
            <a:r>
              <a:rPr lang="es-ES" sz="1600" dirty="0">
                <a:solidFill>
                  <a:srgbClr val="002060"/>
                </a:solidFill>
              </a:rPr>
              <a:t>un sistema con dos niveles (grado y postgrado</a:t>
            </a:r>
            <a:r>
              <a:rPr lang="es-ES" sz="1600" dirty="0" smtClean="0">
                <a:solidFill>
                  <a:srgbClr val="002060"/>
                </a:solidFill>
              </a:rPr>
              <a:t>).</a:t>
            </a:r>
            <a:endParaRPr lang="es-ES" sz="16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2060"/>
                </a:solidFill>
              </a:rPr>
              <a:t>Establecer un sistema de </a:t>
            </a:r>
            <a:r>
              <a:rPr lang="es-ES" sz="1600" dirty="0" smtClean="0">
                <a:solidFill>
                  <a:srgbClr val="002060"/>
                </a:solidFill>
              </a:rPr>
              <a:t>créditos.</a:t>
            </a:r>
            <a:endParaRPr lang="es-ES" sz="16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2060"/>
                </a:solidFill>
              </a:rPr>
              <a:t>Promover la movilidad de estudiantes y </a:t>
            </a:r>
            <a:r>
              <a:rPr lang="es-ES" sz="1600" dirty="0" smtClean="0">
                <a:solidFill>
                  <a:srgbClr val="002060"/>
                </a:solidFill>
              </a:rPr>
              <a:t>profesores.</a:t>
            </a:r>
            <a:endParaRPr lang="es-ES" sz="16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2060"/>
                </a:solidFill>
              </a:rPr>
              <a:t>Promover la cooperación europea para la garantía de la </a:t>
            </a:r>
            <a:r>
              <a:rPr lang="es-ES" sz="1600" dirty="0" smtClean="0">
                <a:solidFill>
                  <a:srgbClr val="002060"/>
                </a:solidFill>
              </a:rPr>
              <a:t>calidad.</a:t>
            </a:r>
            <a:endParaRPr lang="es-ES" sz="16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2060"/>
                </a:solidFill>
              </a:rPr>
              <a:t>Promover la dimensión europea en la educación </a:t>
            </a:r>
            <a:r>
              <a:rPr lang="es-ES" sz="1600" dirty="0" smtClean="0">
                <a:solidFill>
                  <a:srgbClr val="002060"/>
                </a:solidFill>
              </a:rPr>
              <a:t>superior.</a:t>
            </a:r>
            <a:endParaRPr lang="es-ES" sz="1600" dirty="0">
              <a:solidFill>
                <a:srgbClr val="002060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123774" y="476672"/>
            <a:ext cx="5904656" cy="156966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002060"/>
                </a:solidFill>
              </a:rPr>
              <a:t>“Gran número de nuestros estudiantes se gradúan sin realizar un periodo de estudios al otro lado de las fronteras nacionales”.</a:t>
            </a:r>
            <a:endParaRPr lang="es-ES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002060"/>
                </a:solidFill>
              </a:rPr>
              <a:t>Se espera que favorezca una movilidad y una cooperación más estrechas.</a:t>
            </a:r>
            <a:endParaRPr lang="es-ES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002060"/>
                </a:solidFill>
              </a:rPr>
              <a:t>Se animaría a los estudiantes a pasar un semestre, como mínimo, en universidades ubicadas fuera de sus países.</a:t>
            </a:r>
            <a:endParaRPr lang="es-ES" sz="1600" dirty="0">
              <a:solidFill>
                <a:srgbClr val="002060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427984" y="5085184"/>
            <a:ext cx="35565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b="1" dirty="0" smtClean="0">
                <a:solidFill>
                  <a:srgbClr val="002060"/>
                </a:solidFill>
              </a:rPr>
              <a:t>“Comunicado </a:t>
            </a:r>
            <a:r>
              <a:rPr lang="es-ES" sz="2000" b="1" dirty="0">
                <a:solidFill>
                  <a:srgbClr val="002060"/>
                </a:solidFill>
              </a:rPr>
              <a:t>de Praga 2001”</a:t>
            </a:r>
          </a:p>
        </p:txBody>
      </p:sp>
      <p:sp>
        <p:nvSpPr>
          <p:cNvPr id="3" name="2 Rectángulo"/>
          <p:cNvSpPr/>
          <p:nvPr/>
        </p:nvSpPr>
        <p:spPr>
          <a:xfrm>
            <a:off x="844763" y="2260731"/>
            <a:ext cx="34251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b="1" dirty="0" smtClean="0">
                <a:solidFill>
                  <a:srgbClr val="002060"/>
                </a:solidFill>
              </a:rPr>
              <a:t>“Declaración de Bolonia 1999”</a:t>
            </a:r>
            <a:endParaRPr lang="es-ES" sz="2000" b="1" dirty="0">
              <a:solidFill>
                <a:srgbClr val="00206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457588" y="-77326"/>
            <a:ext cx="375372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b="1" dirty="0" smtClean="0">
                <a:solidFill>
                  <a:srgbClr val="002060"/>
                </a:solidFill>
              </a:rPr>
              <a:t>“Declaración de la Sorbona 1998”</a:t>
            </a:r>
            <a:endParaRPr lang="es-E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4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10" grpId="0" animBg="1"/>
      <p:bldP spid="11" grpId="0" animBg="1"/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47905" y="688628"/>
            <a:ext cx="8280920" cy="230832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b="1" dirty="0" smtClean="0">
                <a:solidFill>
                  <a:srgbClr val="002060"/>
                </a:solidFill>
              </a:rPr>
              <a:t>Formación </a:t>
            </a:r>
            <a:r>
              <a:rPr lang="es-ES" sz="1600" b="1" dirty="0">
                <a:solidFill>
                  <a:srgbClr val="002060"/>
                </a:solidFill>
              </a:rPr>
              <a:t>de profesionales: </a:t>
            </a:r>
            <a:r>
              <a:rPr lang="es-ES" sz="1600" dirty="0">
                <a:solidFill>
                  <a:srgbClr val="002060"/>
                </a:solidFill>
              </a:rPr>
              <a:t>armonización académica y ampliación del mercado </a:t>
            </a:r>
            <a:r>
              <a:rPr lang="es-ES" sz="1600" dirty="0" smtClean="0">
                <a:solidFill>
                  <a:srgbClr val="002060"/>
                </a:solidFill>
              </a:rPr>
              <a:t>laboral.</a:t>
            </a:r>
            <a:endParaRPr lang="es-ES" sz="16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600" b="1" dirty="0">
                <a:solidFill>
                  <a:srgbClr val="002060"/>
                </a:solidFill>
              </a:rPr>
              <a:t>Formación de ciudadanos:</a:t>
            </a:r>
            <a:r>
              <a:rPr lang="es-ES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1600" dirty="0">
                <a:solidFill>
                  <a:srgbClr val="002060"/>
                </a:solidFill>
              </a:rPr>
              <a:t>valores democráticos, diversidad, impregnada de humanismo y </a:t>
            </a:r>
            <a:r>
              <a:rPr lang="es-ES" sz="1600" dirty="0" smtClean="0">
                <a:solidFill>
                  <a:srgbClr val="002060"/>
                </a:solidFill>
              </a:rPr>
              <a:t>racionalidad.</a:t>
            </a:r>
            <a:endParaRPr lang="es-ES" sz="16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600" b="1" dirty="0">
                <a:solidFill>
                  <a:srgbClr val="002060"/>
                </a:solidFill>
              </a:rPr>
              <a:t>Los valores europeos: </a:t>
            </a:r>
            <a:r>
              <a:rPr lang="es-ES" sz="1600" dirty="0">
                <a:solidFill>
                  <a:srgbClr val="002060"/>
                </a:solidFill>
              </a:rPr>
              <a:t>europeización de la </a:t>
            </a:r>
            <a:r>
              <a:rPr lang="es-ES" sz="1600" dirty="0" smtClean="0">
                <a:solidFill>
                  <a:srgbClr val="002060"/>
                </a:solidFill>
              </a:rPr>
              <a:t>educación.</a:t>
            </a:r>
            <a:endParaRPr lang="es-ES" sz="16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600" b="1" dirty="0">
                <a:solidFill>
                  <a:srgbClr val="002060"/>
                </a:solidFill>
              </a:rPr>
              <a:t>Contribución de la educación universitaria a la ciudadanía: </a:t>
            </a:r>
            <a:r>
              <a:rPr lang="es-ES" sz="1600" dirty="0">
                <a:solidFill>
                  <a:srgbClr val="002060"/>
                </a:solidFill>
              </a:rPr>
              <a:t>ciudadanos europeos, libres, solidarios y con capacidad de innovación tecnológica y </a:t>
            </a:r>
            <a:r>
              <a:rPr lang="es-ES" sz="1600" dirty="0" smtClean="0">
                <a:solidFill>
                  <a:srgbClr val="002060"/>
                </a:solidFill>
              </a:rPr>
              <a:t>social.</a:t>
            </a:r>
            <a:endParaRPr lang="es-ES" sz="1600" dirty="0">
              <a:solidFill>
                <a:srgbClr val="00206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436337" y="4941168"/>
            <a:ext cx="4392488" cy="17002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“</a:t>
            </a:r>
            <a:r>
              <a:rPr lang="es-ES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En 2020, al menos el 20% de los graduados en el EEES deberán haber pasado un periodo de formación fuera de su país”</a:t>
            </a:r>
          </a:p>
        </p:txBody>
      </p:sp>
      <p:sp>
        <p:nvSpPr>
          <p:cNvPr id="2" name="1 Rectángulo"/>
          <p:cNvSpPr/>
          <p:nvPr/>
        </p:nvSpPr>
        <p:spPr>
          <a:xfrm>
            <a:off x="4852915" y="4404402"/>
            <a:ext cx="3312368" cy="5078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Comunicado “</a:t>
            </a:r>
            <a:r>
              <a:rPr lang="es-ES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Louvaine</a:t>
            </a:r>
            <a:r>
              <a:rPr lang="es-ES" b="1" dirty="0">
                <a:solidFill>
                  <a:srgbClr val="002060"/>
                </a:solidFill>
                <a:latin typeface="Century Gothic" panose="020B0502020202020204" pitchFamily="34" charset="0"/>
              </a:rPr>
              <a:t>”</a:t>
            </a:r>
          </a:p>
        </p:txBody>
      </p:sp>
      <p:pic>
        <p:nvPicPr>
          <p:cNvPr id="7" name="Picture 2" descr="http://www.vub.ac.be/home/academischeopening/images/acop10-1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8" r="358" b="12845"/>
          <a:stretch/>
        </p:blipFill>
        <p:spPr bwMode="auto">
          <a:xfrm>
            <a:off x="323528" y="2996952"/>
            <a:ext cx="3816424" cy="37727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890135" y="-97651"/>
            <a:ext cx="73071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200" b="1" dirty="0">
                <a:solidFill>
                  <a:srgbClr val="002060"/>
                </a:solidFill>
              </a:rPr>
              <a:t>Características de la Universidad europea: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679571" y="3508867"/>
            <a:ext cx="41404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“Generación Erasmus”</a:t>
            </a:r>
            <a:endParaRPr lang="es-ES" sz="32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23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 animBg="1"/>
      <p:bldP spid="3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003232" cy="792088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rgbClr val="002060"/>
                </a:solidFill>
              </a:rPr>
              <a:t>Programa Erasmus </a:t>
            </a:r>
            <a:r>
              <a:rPr lang="es-ES" sz="2800" b="1" dirty="0" smtClean="0">
                <a:solidFill>
                  <a:srgbClr val="002060"/>
                </a:solidFill>
              </a:rPr>
              <a:t> </a:t>
            </a:r>
            <a:br>
              <a:rPr lang="es-ES" sz="2800" b="1" dirty="0" smtClean="0">
                <a:solidFill>
                  <a:srgbClr val="002060"/>
                </a:solidFill>
              </a:rPr>
            </a:br>
            <a:endParaRPr lang="es-ES" sz="2800" b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16016" y="1700808"/>
            <a:ext cx="4281122" cy="1008112"/>
          </a:xfrm>
        </p:spPr>
        <p:txBody>
          <a:bodyPr>
            <a:noAutofit/>
          </a:bodyPr>
          <a:lstStyle/>
          <a:p>
            <a:pPr algn="just"/>
            <a:r>
              <a:rPr lang="es-ES" sz="2000" dirty="0">
                <a:solidFill>
                  <a:srgbClr val="002060"/>
                </a:solidFill>
              </a:rPr>
              <a:t>Creado en 1987 </a:t>
            </a:r>
            <a:r>
              <a:rPr lang="es-ES" sz="2000" dirty="0" smtClean="0">
                <a:solidFill>
                  <a:srgbClr val="002060"/>
                </a:solidFill>
              </a:rPr>
              <a:t>por </a:t>
            </a:r>
            <a:r>
              <a:rPr lang="es-ES" sz="2000" dirty="0">
                <a:solidFill>
                  <a:srgbClr val="002060"/>
                </a:solidFill>
              </a:rPr>
              <a:t>la Comisión </a:t>
            </a:r>
            <a:r>
              <a:rPr lang="es-ES" sz="2000" dirty="0" err="1">
                <a:solidFill>
                  <a:srgbClr val="002060"/>
                </a:solidFill>
              </a:rPr>
              <a:t>Delors</a:t>
            </a:r>
            <a:r>
              <a:rPr lang="es-ES" sz="2000" dirty="0">
                <a:solidFill>
                  <a:srgbClr val="002060"/>
                </a:solidFill>
              </a:rPr>
              <a:t>, con el apoyo de François Mitterrand y Felipe González.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749436" y="3284984"/>
            <a:ext cx="4104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2060"/>
                </a:solidFill>
              </a:rPr>
              <a:t>Desde </a:t>
            </a:r>
            <a:r>
              <a:rPr lang="es-ES" sz="2000" dirty="0">
                <a:solidFill>
                  <a:srgbClr val="002060"/>
                </a:solidFill>
              </a:rPr>
              <a:t>1987 tres millones de jóvenes estudian o se forman en otro país de Europa.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00206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1520" y="5445224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2060"/>
                </a:solidFill>
              </a:rPr>
              <a:t>Objetivo: “</a:t>
            </a:r>
            <a:r>
              <a:rPr lang="es-ES" sz="2000" i="1" dirty="0" smtClean="0">
                <a:solidFill>
                  <a:srgbClr val="002060"/>
                </a:solidFill>
              </a:rPr>
              <a:t>mejorar la calidad y fortalecer la dimensión europea de la enseñanza superior, fomentar la cooperación transnacional entre universidades, estimular la movilidad en Europa y facilitar el reconocimiento académico de los estudios</a:t>
            </a:r>
            <a:r>
              <a:rPr lang="es-ES" sz="2000" dirty="0" smtClean="0">
                <a:solidFill>
                  <a:srgbClr val="002060"/>
                </a:solidFill>
              </a:rPr>
              <a:t>”</a:t>
            </a:r>
            <a:endParaRPr lang="es-ES" sz="2000" dirty="0">
              <a:solidFill>
                <a:srgbClr val="002060"/>
              </a:solidFill>
            </a:endParaRPr>
          </a:p>
        </p:txBody>
      </p:sp>
      <p:pic>
        <p:nvPicPr>
          <p:cNvPr id="7" name="Picture 2" descr="http://www.oapee.es/oapee/inicio/pap/erasmus/xxv_aniversario_erasmus/contentParagraphCentral/00/fichero/erasmus_horizontal-full-2012_30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87"/>
          <a:stretch/>
        </p:blipFill>
        <p:spPr bwMode="auto">
          <a:xfrm>
            <a:off x="395536" y="1270429"/>
            <a:ext cx="4320480" cy="38164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496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3600" b="1" dirty="0" smtClean="0">
                <a:solidFill>
                  <a:srgbClr val="002060"/>
                </a:solidFill>
              </a:rPr>
              <a:t>Estudiantes españoles en el Programa Erasmus</a:t>
            </a:r>
            <a:endParaRPr lang="es-ES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7582684"/>
              </p:ext>
            </p:extLst>
          </p:nvPr>
        </p:nvGraphicFramePr>
        <p:xfrm>
          <a:off x="395536" y="1268760"/>
          <a:ext cx="82296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Rectángulo"/>
          <p:cNvSpPr/>
          <p:nvPr/>
        </p:nvSpPr>
        <p:spPr>
          <a:xfrm>
            <a:off x="3958431" y="6504062"/>
            <a:ext cx="52200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rgbClr val="002060"/>
                </a:solidFill>
              </a:rPr>
              <a:t>Fuente:</a:t>
            </a:r>
            <a:r>
              <a:rPr lang="es-ES" sz="1200" dirty="0">
                <a:solidFill>
                  <a:srgbClr val="002060"/>
                </a:solidFill>
              </a:rPr>
              <a:t> Datos y Cifras del Sistema Universitario Español. Curso 2014-2015</a:t>
            </a:r>
          </a:p>
        </p:txBody>
      </p:sp>
    </p:spTree>
    <p:extLst>
      <p:ext uri="{BB962C8B-B14F-4D97-AF65-F5344CB8AC3E}">
        <p14:creationId xmlns:p14="http://schemas.microsoft.com/office/powerpoint/2010/main" val="229622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445843"/>
          </a:xfrm>
        </p:spPr>
        <p:txBody>
          <a:bodyPr>
            <a:normAutofit/>
          </a:bodyPr>
          <a:lstStyle/>
          <a:p>
            <a:pPr marL="914400" indent="-914400" algn="ctr">
              <a:buAutoNum type="arabicPeriod"/>
            </a:pPr>
            <a:r>
              <a:rPr lang="es-ES" sz="4800" i="1" dirty="0" smtClean="0">
                <a:solidFill>
                  <a:srgbClr val="002060"/>
                </a:solidFill>
              </a:rPr>
              <a:t>Antecedentes. El alcance de la movilidad en el pasado. </a:t>
            </a:r>
            <a:endParaRPr lang="es-ES" sz="4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2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b="1" dirty="0" smtClean="0">
                <a:solidFill>
                  <a:srgbClr val="002060"/>
                </a:solidFill>
              </a:rPr>
              <a:t>Países con mayor número de estudiantes Erasmus españoles y su distribución por ámbito de estudio. Curso 2012-2013</a:t>
            </a:r>
            <a:endParaRPr lang="es-ES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8874674" cy="434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333831" y="6527212"/>
            <a:ext cx="47573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rgbClr val="002060"/>
                </a:solidFill>
              </a:rPr>
              <a:t>Fuente:</a:t>
            </a:r>
            <a:r>
              <a:rPr lang="es-ES" sz="1200" dirty="0">
                <a:solidFill>
                  <a:srgbClr val="002060"/>
                </a:solidFill>
              </a:rPr>
              <a:t> Datos y Cifras del Sistema Universitario Español. Curso 2014-2015</a:t>
            </a:r>
          </a:p>
        </p:txBody>
      </p:sp>
    </p:spTree>
    <p:extLst>
      <p:ext uri="{BB962C8B-B14F-4D97-AF65-F5344CB8AC3E}">
        <p14:creationId xmlns:p14="http://schemas.microsoft.com/office/powerpoint/2010/main" val="193654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4458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800" i="1" dirty="0" smtClean="0">
                <a:solidFill>
                  <a:srgbClr val="002060"/>
                </a:solidFill>
              </a:rPr>
              <a:t>2. Una visión actual, </a:t>
            </a:r>
          </a:p>
          <a:p>
            <a:pPr marL="0" indent="0" algn="ctr">
              <a:buNone/>
            </a:pPr>
            <a:r>
              <a:rPr lang="es-ES" sz="4800" i="1" dirty="0" smtClean="0">
                <a:solidFill>
                  <a:srgbClr val="002060"/>
                </a:solidFill>
              </a:rPr>
              <a:t>desde la óptica española. </a:t>
            </a:r>
            <a:endParaRPr lang="es-ES" sz="4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01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302017"/>
              </p:ext>
            </p:extLst>
          </p:nvPr>
        </p:nvGraphicFramePr>
        <p:xfrm>
          <a:off x="0" y="-171400"/>
          <a:ext cx="9217023" cy="7139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1895"/>
                <a:gridCol w="3047564"/>
                <a:gridCol w="3047564"/>
              </a:tblGrid>
              <a:tr h="1103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 smtClean="0">
                          <a:solidFill>
                            <a:schemeClr val="bg1"/>
                          </a:solidFill>
                        </a:rPr>
                        <a:t>Fuente:</a:t>
                      </a:r>
                      <a:r>
                        <a:rPr lang="es-ES" sz="1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1000" b="0" dirty="0" smtClean="0">
                          <a:solidFill>
                            <a:schemeClr val="bg1"/>
                          </a:solidFill>
                        </a:rPr>
                        <a:t>Datos y Cifras del Sistema Universitario Español. Curso 2014-2015</a:t>
                      </a:r>
                    </a:p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500" dirty="0" smtClean="0"/>
                    </a:p>
                    <a:p>
                      <a:pPr algn="ctr"/>
                      <a:r>
                        <a:rPr lang="es-ES" sz="1500" dirty="0" smtClean="0"/>
                        <a:t>Estudiantes universitarios</a:t>
                      </a:r>
                      <a:r>
                        <a:rPr lang="es-ES" sz="1500" baseline="0" dirty="0" smtClean="0"/>
                        <a:t> m</a:t>
                      </a:r>
                      <a:r>
                        <a:rPr lang="es-ES" sz="1500" dirty="0" smtClean="0"/>
                        <a:t>atriculados en la propia Comunidad  Autónoma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5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 smtClean="0"/>
                        <a:t>Estudiantes universitarios</a:t>
                      </a:r>
                      <a:r>
                        <a:rPr lang="es-ES" sz="1500" baseline="0" dirty="0" smtClean="0"/>
                        <a:t> </a:t>
                      </a:r>
                      <a:r>
                        <a:rPr lang="es-ES" sz="1500" dirty="0" smtClean="0"/>
                        <a:t>matriculados en otra Comunidad  Autónoma</a:t>
                      </a:r>
                      <a:endParaRPr lang="es-ES" sz="1500" dirty="0"/>
                    </a:p>
                  </a:txBody>
                  <a:tcPr/>
                </a:tc>
              </a:tr>
              <a:tr h="355092">
                <a:tc>
                  <a:txBody>
                    <a:bodyPr/>
                    <a:lstStyle/>
                    <a:p>
                      <a:r>
                        <a:rPr lang="es-ES" sz="1500" dirty="0" smtClean="0">
                          <a:solidFill>
                            <a:srgbClr val="002060"/>
                          </a:solidFill>
                        </a:rPr>
                        <a:t>Andalucía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solidFill>
                            <a:srgbClr val="002060"/>
                          </a:solidFill>
                        </a:rPr>
                        <a:t>71,03%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solidFill>
                            <a:srgbClr val="002060"/>
                          </a:solidFill>
                        </a:rPr>
                        <a:t>28,97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55092">
                <a:tc>
                  <a:txBody>
                    <a:bodyPr/>
                    <a:lstStyle/>
                    <a:p>
                      <a:r>
                        <a:rPr lang="es-ES" sz="1500" dirty="0" smtClean="0">
                          <a:solidFill>
                            <a:srgbClr val="002060"/>
                          </a:solidFill>
                        </a:rPr>
                        <a:t>Aragón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solidFill>
                            <a:srgbClr val="002060"/>
                          </a:solidFill>
                        </a:rPr>
                        <a:t>68,74%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solidFill>
                            <a:srgbClr val="002060"/>
                          </a:solidFill>
                        </a:rPr>
                        <a:t>31,26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55092">
                <a:tc>
                  <a:txBody>
                    <a:bodyPr/>
                    <a:lstStyle/>
                    <a:p>
                      <a:r>
                        <a:rPr lang="es-ES" sz="1500" dirty="0" smtClean="0">
                          <a:solidFill>
                            <a:srgbClr val="002060"/>
                          </a:solidFill>
                        </a:rPr>
                        <a:t>Asturias (Ppdo. De)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solidFill>
                            <a:srgbClr val="002060"/>
                          </a:solidFill>
                        </a:rPr>
                        <a:t>71,77%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solidFill>
                            <a:srgbClr val="002060"/>
                          </a:solidFill>
                        </a:rPr>
                        <a:t>28,23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55092">
                <a:tc>
                  <a:txBody>
                    <a:bodyPr/>
                    <a:lstStyle/>
                    <a:p>
                      <a:r>
                        <a:rPr lang="es-ES" sz="1500" dirty="0" smtClean="0">
                          <a:solidFill>
                            <a:srgbClr val="002060"/>
                          </a:solidFill>
                        </a:rPr>
                        <a:t>Balears</a:t>
                      </a:r>
                      <a:r>
                        <a:rPr lang="es-ES" sz="1500" baseline="0" dirty="0" smtClean="0">
                          <a:solidFill>
                            <a:srgbClr val="002060"/>
                          </a:solidFill>
                        </a:rPr>
                        <a:t> (Illes)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solidFill>
                            <a:srgbClr val="002060"/>
                          </a:solidFill>
                        </a:rPr>
                        <a:t>44,13%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i="1" dirty="0" smtClean="0">
                          <a:solidFill>
                            <a:srgbClr val="002060"/>
                          </a:solidFill>
                        </a:rPr>
                        <a:t>55,87</a:t>
                      </a:r>
                      <a:endParaRPr lang="es-ES" sz="15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55092">
                <a:tc>
                  <a:txBody>
                    <a:bodyPr/>
                    <a:lstStyle/>
                    <a:p>
                      <a:r>
                        <a:rPr lang="es-ES" sz="1500" dirty="0" smtClean="0">
                          <a:solidFill>
                            <a:srgbClr val="002060"/>
                          </a:solidFill>
                        </a:rPr>
                        <a:t>Canarias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solidFill>
                            <a:srgbClr val="002060"/>
                          </a:solidFill>
                        </a:rPr>
                        <a:t>59,67%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solidFill>
                            <a:srgbClr val="002060"/>
                          </a:solidFill>
                        </a:rPr>
                        <a:t>40,33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55092">
                <a:tc>
                  <a:txBody>
                    <a:bodyPr/>
                    <a:lstStyle/>
                    <a:p>
                      <a:r>
                        <a:rPr lang="es-ES" sz="1500" dirty="0" smtClean="0">
                          <a:solidFill>
                            <a:srgbClr val="002060"/>
                          </a:solidFill>
                        </a:rPr>
                        <a:t>Cantabria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solidFill>
                            <a:srgbClr val="002060"/>
                          </a:solidFill>
                        </a:rPr>
                        <a:t>52,89%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solidFill>
                            <a:srgbClr val="002060"/>
                          </a:solidFill>
                        </a:rPr>
                        <a:t>47,11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55092">
                <a:tc>
                  <a:txBody>
                    <a:bodyPr/>
                    <a:lstStyle/>
                    <a:p>
                      <a:r>
                        <a:rPr lang="es-ES" sz="1500" dirty="0" smtClean="0">
                          <a:solidFill>
                            <a:srgbClr val="002060"/>
                          </a:solidFill>
                        </a:rPr>
                        <a:t>Castilla-La Mancha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solidFill>
                            <a:srgbClr val="002060"/>
                          </a:solidFill>
                        </a:rPr>
                        <a:t>40,07%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i="1" dirty="0" smtClean="0">
                          <a:solidFill>
                            <a:srgbClr val="002060"/>
                          </a:solidFill>
                        </a:rPr>
                        <a:t>59,93</a:t>
                      </a:r>
                      <a:endParaRPr lang="es-ES" sz="15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55092">
                <a:tc>
                  <a:txBody>
                    <a:bodyPr/>
                    <a:lstStyle/>
                    <a:p>
                      <a:r>
                        <a:rPr lang="es-ES" sz="1500" dirty="0" smtClean="0">
                          <a:solidFill>
                            <a:srgbClr val="002060"/>
                          </a:solidFill>
                        </a:rPr>
                        <a:t>Castilla y León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solidFill>
                            <a:srgbClr val="002060"/>
                          </a:solidFill>
                        </a:rPr>
                        <a:t>69,52%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solidFill>
                            <a:srgbClr val="002060"/>
                          </a:solidFill>
                        </a:rPr>
                        <a:t>30,48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55092">
                <a:tc>
                  <a:txBody>
                    <a:bodyPr/>
                    <a:lstStyle/>
                    <a:p>
                      <a:r>
                        <a:rPr lang="es-ES" sz="1500" dirty="0" smtClean="0">
                          <a:solidFill>
                            <a:srgbClr val="002060"/>
                          </a:solidFill>
                        </a:rPr>
                        <a:t>Cataluña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i="1" dirty="0" smtClean="0">
                          <a:solidFill>
                            <a:srgbClr val="002060"/>
                          </a:solidFill>
                        </a:rPr>
                        <a:t>78,42%</a:t>
                      </a:r>
                      <a:endParaRPr lang="es-ES" sz="15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solidFill>
                            <a:srgbClr val="002060"/>
                          </a:solidFill>
                        </a:rPr>
                        <a:t>21,58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55092">
                <a:tc>
                  <a:txBody>
                    <a:bodyPr/>
                    <a:lstStyle/>
                    <a:p>
                      <a:r>
                        <a:rPr lang="es-ES" sz="1500" dirty="0" smtClean="0">
                          <a:solidFill>
                            <a:srgbClr val="002060"/>
                          </a:solidFill>
                        </a:rPr>
                        <a:t>C. Valenciana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i="1" dirty="0" smtClean="0">
                          <a:solidFill>
                            <a:srgbClr val="002060"/>
                          </a:solidFill>
                        </a:rPr>
                        <a:t>77,16%</a:t>
                      </a:r>
                      <a:endParaRPr lang="es-ES" sz="15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solidFill>
                            <a:srgbClr val="002060"/>
                          </a:solidFill>
                        </a:rPr>
                        <a:t>22,84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55092">
                <a:tc>
                  <a:txBody>
                    <a:bodyPr/>
                    <a:lstStyle/>
                    <a:p>
                      <a:r>
                        <a:rPr lang="es-ES" sz="1500" dirty="0" smtClean="0">
                          <a:solidFill>
                            <a:srgbClr val="002060"/>
                          </a:solidFill>
                        </a:rPr>
                        <a:t>Extremadura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solidFill>
                            <a:srgbClr val="002060"/>
                          </a:solidFill>
                        </a:rPr>
                        <a:t>47,90%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solidFill>
                            <a:srgbClr val="002060"/>
                          </a:solidFill>
                        </a:rPr>
                        <a:t>52,10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55092">
                <a:tc>
                  <a:txBody>
                    <a:bodyPr/>
                    <a:lstStyle/>
                    <a:p>
                      <a:r>
                        <a:rPr lang="es-ES" sz="1500" dirty="0" smtClean="0">
                          <a:solidFill>
                            <a:srgbClr val="002060"/>
                          </a:solidFill>
                        </a:rPr>
                        <a:t>Galicia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solidFill>
                            <a:srgbClr val="002060"/>
                          </a:solidFill>
                        </a:rPr>
                        <a:t>68,55%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solidFill>
                            <a:srgbClr val="002060"/>
                          </a:solidFill>
                        </a:rPr>
                        <a:t>31,45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55092">
                <a:tc>
                  <a:txBody>
                    <a:bodyPr/>
                    <a:lstStyle/>
                    <a:p>
                      <a:r>
                        <a:rPr lang="es-ES" sz="1500" dirty="0" smtClean="0">
                          <a:solidFill>
                            <a:srgbClr val="002060"/>
                          </a:solidFill>
                        </a:rPr>
                        <a:t>Madrid (Com. De)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i="1" dirty="0" smtClean="0">
                          <a:solidFill>
                            <a:srgbClr val="002060"/>
                          </a:solidFill>
                        </a:rPr>
                        <a:t>79,69%</a:t>
                      </a:r>
                      <a:endParaRPr lang="es-ES" sz="15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solidFill>
                            <a:srgbClr val="002060"/>
                          </a:solidFill>
                        </a:rPr>
                        <a:t>20,31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55092">
                <a:tc>
                  <a:txBody>
                    <a:bodyPr/>
                    <a:lstStyle/>
                    <a:p>
                      <a:r>
                        <a:rPr lang="es-ES" sz="1500" dirty="0" smtClean="0">
                          <a:solidFill>
                            <a:srgbClr val="002060"/>
                          </a:solidFill>
                        </a:rPr>
                        <a:t>Murcia (Región</a:t>
                      </a:r>
                      <a:r>
                        <a:rPr lang="es-ES" sz="1500" baseline="0" dirty="0" smtClean="0">
                          <a:solidFill>
                            <a:srgbClr val="002060"/>
                          </a:solidFill>
                        </a:rPr>
                        <a:t> de)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solidFill>
                            <a:srgbClr val="002060"/>
                          </a:solidFill>
                        </a:rPr>
                        <a:t>73,62%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solidFill>
                            <a:srgbClr val="002060"/>
                          </a:solidFill>
                        </a:rPr>
                        <a:t>26,38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55092">
                <a:tc>
                  <a:txBody>
                    <a:bodyPr/>
                    <a:lstStyle/>
                    <a:p>
                      <a:r>
                        <a:rPr lang="es-ES" sz="1500" dirty="0" smtClean="0">
                          <a:solidFill>
                            <a:srgbClr val="002060"/>
                          </a:solidFill>
                        </a:rPr>
                        <a:t>Navarra (C. Foral de)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solidFill>
                            <a:srgbClr val="002060"/>
                          </a:solidFill>
                        </a:rPr>
                        <a:t>53,91%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solidFill>
                            <a:srgbClr val="002060"/>
                          </a:solidFill>
                        </a:rPr>
                        <a:t>46,09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55092">
                <a:tc>
                  <a:txBody>
                    <a:bodyPr/>
                    <a:lstStyle/>
                    <a:p>
                      <a:r>
                        <a:rPr lang="es-ES" sz="1500" dirty="0" smtClean="0">
                          <a:solidFill>
                            <a:srgbClr val="002060"/>
                          </a:solidFill>
                        </a:rPr>
                        <a:t>País Vasco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solidFill>
                            <a:srgbClr val="002060"/>
                          </a:solidFill>
                        </a:rPr>
                        <a:t>70,33%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0" dirty="0" smtClean="0">
                          <a:solidFill>
                            <a:srgbClr val="002060"/>
                          </a:solidFill>
                        </a:rPr>
                        <a:t>29,67</a:t>
                      </a:r>
                      <a:endParaRPr lang="es-ES" sz="15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55092">
                <a:tc>
                  <a:txBody>
                    <a:bodyPr/>
                    <a:lstStyle/>
                    <a:p>
                      <a:r>
                        <a:rPr lang="es-ES" sz="1500" dirty="0" smtClean="0">
                          <a:solidFill>
                            <a:srgbClr val="002060"/>
                          </a:solidFill>
                        </a:rPr>
                        <a:t>Rioja (La)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solidFill>
                            <a:srgbClr val="002060"/>
                          </a:solidFill>
                        </a:rPr>
                        <a:t>35,22%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i="1" dirty="0" smtClean="0">
                          <a:solidFill>
                            <a:srgbClr val="002060"/>
                          </a:solidFill>
                        </a:rPr>
                        <a:t>64,78</a:t>
                      </a:r>
                      <a:endParaRPr lang="es-ES" sz="15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159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</a:rPr>
              <a:t>Profesorado que trabaja en la comunidad autónoma en la que ha leído la tesis por tipo de universidad (universidades presenciales).</a:t>
            </a:r>
            <a:br>
              <a:rPr lang="es-ES" sz="2400" b="1" dirty="0" smtClean="0">
                <a:solidFill>
                  <a:srgbClr val="002060"/>
                </a:solidFill>
              </a:rPr>
            </a:br>
            <a:r>
              <a:rPr lang="es-ES" sz="2400" b="1" dirty="0" smtClean="0">
                <a:solidFill>
                  <a:srgbClr val="002060"/>
                </a:solidFill>
              </a:rPr>
              <a:t> Curso 2013-2014.</a:t>
            </a:r>
            <a:endParaRPr lang="es-ES" sz="2400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741682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203848" y="6398457"/>
            <a:ext cx="58681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rgbClr val="002060"/>
                </a:solidFill>
              </a:rPr>
              <a:t>Fuente:</a:t>
            </a:r>
            <a:r>
              <a:rPr lang="es-ES" sz="1200" dirty="0">
                <a:solidFill>
                  <a:srgbClr val="002060"/>
                </a:solidFill>
              </a:rPr>
              <a:t> Datos y Cifras del Sistema Universitario Español. Curso 2014-2015</a:t>
            </a:r>
          </a:p>
        </p:txBody>
      </p:sp>
    </p:spTree>
    <p:extLst>
      <p:ext uri="{BB962C8B-B14F-4D97-AF65-F5344CB8AC3E}">
        <p14:creationId xmlns:p14="http://schemas.microsoft.com/office/powerpoint/2010/main" val="273108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512168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</a:rPr>
              <a:t>Alumnos matriculados en primer ciclo, segundo ciclo y grado, en las universidades públicas españolas por procedencia geográfica. </a:t>
            </a:r>
            <a:br>
              <a:rPr lang="es-ES" sz="2400" b="1" dirty="0" smtClean="0">
                <a:solidFill>
                  <a:srgbClr val="002060"/>
                </a:solidFill>
              </a:rPr>
            </a:br>
            <a:r>
              <a:rPr lang="es-ES" sz="2400" b="1" dirty="0" smtClean="0">
                <a:solidFill>
                  <a:srgbClr val="002060"/>
                </a:solidFill>
              </a:rPr>
              <a:t>Curso académico 2010-2011.</a:t>
            </a:r>
            <a:endParaRPr lang="es-ES" sz="2400" b="1" dirty="0">
              <a:solidFill>
                <a:srgbClr val="00206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89694"/>
            <a:ext cx="7344817" cy="380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148064" y="5890516"/>
            <a:ext cx="3779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rgbClr val="002060"/>
                </a:solidFill>
              </a:rPr>
              <a:t>Fuente:</a:t>
            </a:r>
            <a:r>
              <a:rPr lang="es-ES" sz="1200" dirty="0">
                <a:solidFill>
                  <a:srgbClr val="002060"/>
                </a:solidFill>
              </a:rPr>
              <a:t> La Universidad Española en cifras 2012.</a:t>
            </a:r>
          </a:p>
          <a:p>
            <a:r>
              <a:rPr lang="es-ES" sz="1200" dirty="0">
                <a:solidFill>
                  <a:srgbClr val="002060"/>
                </a:solidFill>
              </a:rPr>
              <a:t>Elaboración  propia. </a:t>
            </a:r>
          </a:p>
        </p:txBody>
      </p:sp>
    </p:spTree>
    <p:extLst>
      <p:ext uri="{BB962C8B-B14F-4D97-AF65-F5344CB8AC3E}">
        <p14:creationId xmlns:p14="http://schemas.microsoft.com/office/powerpoint/2010/main" val="196794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08520" y="1772816"/>
            <a:ext cx="3754760" cy="1325307"/>
          </a:xfrm>
        </p:spPr>
        <p:txBody>
          <a:bodyPr>
            <a:noAutofit/>
          </a:bodyPr>
          <a:lstStyle/>
          <a:p>
            <a:r>
              <a:rPr lang="es-ES" sz="1800" b="1" dirty="0" smtClean="0">
                <a:solidFill>
                  <a:srgbClr val="002060"/>
                </a:solidFill>
              </a:rPr>
              <a:t>ALUMNOS DE MASTER</a:t>
            </a:r>
            <a:br>
              <a:rPr lang="es-ES" sz="1800" b="1" dirty="0" smtClean="0">
                <a:solidFill>
                  <a:srgbClr val="002060"/>
                </a:solidFill>
              </a:rPr>
            </a:br>
            <a:endParaRPr lang="es-ES" sz="1800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91905"/>
            <a:ext cx="910067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899592" y="177281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4572000" y="192521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971600" y="173332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283968" y="1979120"/>
            <a:ext cx="3816424" cy="7127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 smtClean="0">
                <a:solidFill>
                  <a:srgbClr val="002060"/>
                </a:solidFill>
              </a:rPr>
              <a:t>ALUMNOS DE DOCTORADO</a:t>
            </a:r>
            <a:endParaRPr lang="es-ES" sz="1400" b="1" dirty="0">
              <a:solidFill>
                <a:srgbClr val="00206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971600" y="190381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2060"/>
                </a:solidFill>
              </a:rPr>
              <a:t>Distribución de alumnos según procedencia geográfica. </a:t>
            </a:r>
          </a:p>
          <a:p>
            <a:pPr algn="ctr"/>
            <a:r>
              <a:rPr lang="es-ES" sz="2400" b="1" dirty="0" smtClean="0">
                <a:solidFill>
                  <a:srgbClr val="002060"/>
                </a:solidFill>
              </a:rPr>
              <a:t>Curso académico 2010-2011.</a:t>
            </a:r>
            <a:endParaRPr lang="es-ES" sz="2400" dirty="0">
              <a:solidFill>
                <a:srgbClr val="00206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220072" y="5949280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rgbClr val="002060"/>
                </a:solidFill>
              </a:rPr>
              <a:t>Fuente:</a:t>
            </a:r>
            <a:r>
              <a:rPr lang="es-ES" sz="1200" dirty="0">
                <a:solidFill>
                  <a:srgbClr val="002060"/>
                </a:solidFill>
              </a:rPr>
              <a:t> </a:t>
            </a:r>
            <a:r>
              <a:rPr lang="es-ES" sz="1200" dirty="0" smtClean="0">
                <a:solidFill>
                  <a:srgbClr val="002060"/>
                </a:solidFill>
              </a:rPr>
              <a:t>La Universidad Española en cifras 2012.</a:t>
            </a:r>
          </a:p>
          <a:p>
            <a:r>
              <a:rPr lang="es-ES" sz="1200" dirty="0" smtClean="0">
                <a:solidFill>
                  <a:srgbClr val="002060"/>
                </a:solidFill>
              </a:rPr>
              <a:t>Elaboración  propia. </a:t>
            </a:r>
            <a:endParaRPr lang="es-E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01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rgbClr val="002060"/>
                </a:solidFill>
              </a:rPr>
              <a:t>Número de estudiantes extranjeros</a:t>
            </a:r>
            <a:endParaRPr lang="es-E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6096208"/>
              </p:ext>
            </p:extLst>
          </p:nvPr>
        </p:nvGraphicFramePr>
        <p:xfrm>
          <a:off x="107504" y="908720"/>
          <a:ext cx="9001000" cy="506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296144"/>
                <a:gridCol w="1152128"/>
                <a:gridCol w="1152128"/>
                <a:gridCol w="1296144"/>
                <a:gridCol w="1224136"/>
                <a:gridCol w="1296144"/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Curso</a:t>
                      </a:r>
                    </a:p>
                    <a:p>
                      <a:pPr algn="ctr"/>
                      <a:r>
                        <a:rPr lang="es-ES" dirty="0" smtClean="0"/>
                        <a:t>2007-08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Curso </a:t>
                      </a:r>
                    </a:p>
                    <a:p>
                      <a:pPr algn="ctr"/>
                      <a:r>
                        <a:rPr lang="es-ES" dirty="0" smtClean="0"/>
                        <a:t>2009-10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Curso </a:t>
                      </a:r>
                    </a:p>
                    <a:p>
                      <a:pPr algn="ctr"/>
                      <a:r>
                        <a:rPr lang="es-ES" dirty="0" smtClean="0"/>
                        <a:t>2010-11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Curso </a:t>
                      </a:r>
                    </a:p>
                    <a:p>
                      <a:pPr algn="ctr"/>
                      <a:r>
                        <a:rPr lang="es-ES" dirty="0" smtClean="0"/>
                        <a:t>2011-12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Curso </a:t>
                      </a:r>
                    </a:p>
                    <a:p>
                      <a:pPr algn="ctr"/>
                      <a:r>
                        <a:rPr lang="es-ES" dirty="0" smtClean="0"/>
                        <a:t>2012-13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Curso </a:t>
                      </a:r>
                    </a:p>
                    <a:p>
                      <a:pPr algn="ctr"/>
                      <a:r>
                        <a:rPr lang="es-ES" dirty="0" smtClean="0"/>
                        <a:t>2013-14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b="1" dirty="0" smtClean="0">
                          <a:solidFill>
                            <a:srgbClr val="002060"/>
                          </a:solidFill>
                        </a:rPr>
                        <a:t>Estudiantes de grado,</a:t>
                      </a:r>
                      <a:r>
                        <a:rPr lang="es-ES" b="1" baseline="0" dirty="0" smtClean="0">
                          <a:solidFill>
                            <a:srgbClr val="002060"/>
                          </a:solidFill>
                        </a:rPr>
                        <a:t> 1º y 2º ciclo</a:t>
                      </a:r>
                      <a:endParaRPr lang="es-E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Total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32.138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40.862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46.016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49.022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49.795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53.175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% del total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2,3%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3,0%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3,2%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3,4%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3,5%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3,8%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Variación anual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-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-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9,9%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6,5%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1,6%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6,8%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b="1" dirty="0" smtClean="0">
                          <a:solidFill>
                            <a:srgbClr val="002060"/>
                          </a:solidFill>
                        </a:rPr>
                        <a:t>Estudiantes</a:t>
                      </a:r>
                      <a:r>
                        <a:rPr lang="es-ES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algn="l"/>
                      <a:r>
                        <a:rPr lang="es-ES" b="1" baseline="0" dirty="0" smtClean="0">
                          <a:solidFill>
                            <a:srgbClr val="002060"/>
                          </a:solidFill>
                        </a:rPr>
                        <a:t>de máster</a:t>
                      </a:r>
                      <a:endParaRPr lang="es-E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Total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7.496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14.516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18.384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20.931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21.347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21.756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% del total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22,7%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17,8%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17,5%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18,10%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18,8%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18,10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Variación anual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-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-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26,6%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13,9%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2,0%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1,9%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3419872" y="6370295"/>
            <a:ext cx="5724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rgbClr val="002060"/>
                </a:solidFill>
              </a:rPr>
              <a:t>Fuente:</a:t>
            </a:r>
            <a:r>
              <a:rPr lang="es-ES" sz="1200" dirty="0">
                <a:solidFill>
                  <a:srgbClr val="002060"/>
                </a:solidFill>
              </a:rPr>
              <a:t> Datos y Cifras del Sistema Universitario Español. Curso 2014-2015</a:t>
            </a:r>
          </a:p>
        </p:txBody>
      </p:sp>
    </p:spTree>
    <p:extLst>
      <p:ext uri="{BB962C8B-B14F-4D97-AF65-F5344CB8AC3E}">
        <p14:creationId xmlns:p14="http://schemas.microsoft.com/office/powerpoint/2010/main" val="382308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07" y="1609879"/>
            <a:ext cx="8522473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635896" y="6021288"/>
            <a:ext cx="52565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rgbClr val="002060"/>
                </a:solidFill>
              </a:rPr>
              <a:t>Fuente:</a:t>
            </a:r>
            <a:r>
              <a:rPr lang="es-ES" sz="1200" dirty="0">
                <a:solidFill>
                  <a:srgbClr val="002060"/>
                </a:solidFill>
              </a:rPr>
              <a:t> Datos y Cifras del Sistema Universitario Español. Curso 2014-2015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54779" y="26064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2060"/>
                </a:solidFill>
              </a:rPr>
              <a:t>Distribución de los estudiantes extranjeros matriculados en Grado 1º y 2º Ciclo por sexo y lugar de procedencia.</a:t>
            </a:r>
          </a:p>
          <a:p>
            <a:pPr algn="ctr"/>
            <a:r>
              <a:rPr lang="es-ES" sz="2400" b="1" dirty="0" smtClean="0">
                <a:solidFill>
                  <a:srgbClr val="002060"/>
                </a:solidFill>
              </a:rPr>
              <a:t>Curso 2013-2014.</a:t>
            </a:r>
            <a:endParaRPr lang="es-E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17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8169" y="404664"/>
            <a:ext cx="8229600" cy="1143000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</a:rPr>
              <a:t>Distribución de los estudiantes matriculados en el Sistema Universitario por lugar de procedencia y nivel de estudios. </a:t>
            </a:r>
            <a:br>
              <a:rPr lang="es-ES" sz="2400" b="1" dirty="0" smtClean="0">
                <a:solidFill>
                  <a:srgbClr val="002060"/>
                </a:solidFill>
              </a:rPr>
            </a:br>
            <a:r>
              <a:rPr lang="es-ES" sz="2400" b="1" dirty="0" smtClean="0">
                <a:solidFill>
                  <a:srgbClr val="002060"/>
                </a:solidFill>
              </a:rPr>
              <a:t>Curso 2013-2014.</a:t>
            </a:r>
            <a:endParaRPr lang="es-ES" sz="24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2316320"/>
            <a:ext cx="8502376" cy="334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456709" y="6381328"/>
            <a:ext cx="56703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rgbClr val="002060"/>
                </a:solidFill>
              </a:rPr>
              <a:t>Fuente:</a:t>
            </a:r>
            <a:r>
              <a:rPr lang="es-ES" sz="1200" dirty="0">
                <a:solidFill>
                  <a:srgbClr val="002060"/>
                </a:solidFill>
              </a:rPr>
              <a:t> Datos y Cifras del Sistema Universitario Español. Curso 2014-2015</a:t>
            </a:r>
          </a:p>
        </p:txBody>
      </p:sp>
    </p:spTree>
    <p:extLst>
      <p:ext uri="{BB962C8B-B14F-4D97-AF65-F5344CB8AC3E}">
        <p14:creationId xmlns:p14="http://schemas.microsoft.com/office/powerpoint/2010/main" val="295735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88640"/>
            <a:ext cx="9252520" cy="1584176"/>
          </a:xfrm>
        </p:spPr>
        <p:txBody>
          <a:bodyPr>
            <a:normAutofit fontScale="90000"/>
          </a:bodyPr>
          <a:lstStyle/>
          <a:p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3100" dirty="0"/>
              <a:t/>
            </a:r>
            <a:br>
              <a:rPr lang="es-ES" sz="3100" dirty="0"/>
            </a:br>
            <a:r>
              <a:rPr lang="es-ES" sz="2700" b="1" dirty="0" smtClean="0">
                <a:solidFill>
                  <a:srgbClr val="002060"/>
                </a:solidFill>
              </a:rPr>
              <a:t>Distribución de los estudiantes matriculados en </a:t>
            </a:r>
            <a:br>
              <a:rPr lang="es-ES" sz="2700" b="1" dirty="0" smtClean="0">
                <a:solidFill>
                  <a:srgbClr val="002060"/>
                </a:solidFill>
              </a:rPr>
            </a:br>
            <a:r>
              <a:rPr lang="es-ES" sz="2700" b="1" dirty="0" smtClean="0">
                <a:solidFill>
                  <a:srgbClr val="002060"/>
                </a:solidFill>
              </a:rPr>
              <a:t>Grado 1º y 2º ciclo por grupos de edad y lugar de procedencia. </a:t>
            </a:r>
            <a:br>
              <a:rPr lang="es-ES" sz="2700" b="1" dirty="0" smtClean="0">
                <a:solidFill>
                  <a:srgbClr val="002060"/>
                </a:solidFill>
              </a:rPr>
            </a:br>
            <a:r>
              <a:rPr lang="es-ES" sz="2700" b="1" dirty="0" smtClean="0">
                <a:solidFill>
                  <a:srgbClr val="002060"/>
                </a:solidFill>
              </a:rPr>
              <a:t>Curso 2013-2014. </a:t>
            </a:r>
            <a:br>
              <a:rPr lang="es-ES" sz="2700" b="1" dirty="0" smtClean="0">
                <a:solidFill>
                  <a:srgbClr val="002060"/>
                </a:solidFill>
              </a:rPr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00808"/>
            <a:ext cx="8759595" cy="38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419872" y="6494297"/>
            <a:ext cx="6300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rgbClr val="002060"/>
                </a:solidFill>
              </a:rPr>
              <a:t>Fuente:</a:t>
            </a:r>
            <a:r>
              <a:rPr lang="es-ES" sz="1200" dirty="0">
                <a:solidFill>
                  <a:srgbClr val="002060"/>
                </a:solidFill>
              </a:rPr>
              <a:t> Datos y Cifras del Sistema Universitario Español. Curso 2014-2015</a:t>
            </a:r>
          </a:p>
        </p:txBody>
      </p:sp>
    </p:spTree>
    <p:extLst>
      <p:ext uri="{BB962C8B-B14F-4D97-AF65-F5344CB8AC3E}">
        <p14:creationId xmlns:p14="http://schemas.microsoft.com/office/powerpoint/2010/main" val="328387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rgbClr val="002060"/>
                </a:solidFill>
              </a:rPr>
              <a:t>La internacionalización … mucho más allá de la movilidad internacional de los estudiantes</a:t>
            </a:r>
            <a:endParaRPr lang="es-ES" sz="32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www.actualidaduniversitaria.com/wp-content/uploads/2011/01/javier-uceda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2" r="11763"/>
          <a:stretch/>
        </p:blipFill>
        <p:spPr bwMode="auto">
          <a:xfrm>
            <a:off x="1377387" y="2293614"/>
            <a:ext cx="2546541" cy="314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um.es/campusdigital/entrevistas/guy%20haug/DSC_25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26779"/>
            <a:ext cx="2502224" cy="311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838689" y="5789726"/>
            <a:ext cx="1363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 smtClean="0">
                <a:solidFill>
                  <a:srgbClr val="002060"/>
                </a:solidFill>
              </a:rPr>
              <a:t>Javier Uceda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851590" y="5764614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 err="1" smtClean="0">
                <a:solidFill>
                  <a:srgbClr val="002060"/>
                </a:solidFill>
              </a:rPr>
              <a:t>Guy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 err="1" smtClean="0">
                <a:solidFill>
                  <a:srgbClr val="002060"/>
                </a:solidFill>
              </a:rPr>
              <a:t>Haug</a:t>
            </a:r>
            <a:endParaRPr lang="es-E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0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es-ES" sz="2800" b="1" dirty="0" smtClean="0">
                <a:solidFill>
                  <a:srgbClr val="002060"/>
                </a:solidFill>
              </a:rPr>
              <a:t>Distribución de estudiantes matriculados en Máster </a:t>
            </a:r>
            <a:br>
              <a:rPr lang="es-ES" sz="2800" b="1" dirty="0" smtClean="0">
                <a:solidFill>
                  <a:srgbClr val="002060"/>
                </a:solidFill>
              </a:rPr>
            </a:br>
            <a:r>
              <a:rPr lang="es-ES" sz="2800" b="1" dirty="0" smtClean="0">
                <a:solidFill>
                  <a:srgbClr val="002060"/>
                </a:solidFill>
              </a:rPr>
              <a:t>por grupos de edad y lugar de procedencia. </a:t>
            </a:r>
            <a:br>
              <a:rPr lang="es-ES" sz="2800" b="1" dirty="0" smtClean="0">
                <a:solidFill>
                  <a:srgbClr val="002060"/>
                </a:solidFill>
              </a:rPr>
            </a:br>
            <a:r>
              <a:rPr lang="es-ES" sz="2800" b="1" dirty="0" smtClean="0">
                <a:solidFill>
                  <a:srgbClr val="002060"/>
                </a:solidFill>
              </a:rPr>
              <a:t>Curso 2013-2014.</a:t>
            </a:r>
            <a:endParaRPr lang="es-ES" sz="2800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1556791"/>
            <a:ext cx="8424936" cy="460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283968" y="6523038"/>
            <a:ext cx="47885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rgbClr val="002060"/>
                </a:solidFill>
              </a:rPr>
              <a:t>Fuente:</a:t>
            </a:r>
            <a:r>
              <a:rPr lang="es-ES" sz="1200" dirty="0" smtClean="0">
                <a:solidFill>
                  <a:srgbClr val="002060"/>
                </a:solidFill>
              </a:rPr>
              <a:t> Datos </a:t>
            </a:r>
            <a:r>
              <a:rPr lang="es-ES" sz="1200" dirty="0">
                <a:solidFill>
                  <a:srgbClr val="002060"/>
                </a:solidFill>
              </a:rPr>
              <a:t>y Cifras del Sistema Universitario Español. Curso 2014-2015</a:t>
            </a:r>
          </a:p>
        </p:txBody>
      </p:sp>
    </p:spTree>
    <p:extLst>
      <p:ext uri="{BB962C8B-B14F-4D97-AF65-F5344CB8AC3E}">
        <p14:creationId xmlns:p14="http://schemas.microsoft.com/office/powerpoint/2010/main" val="187867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</a:rPr>
              <a:t>Distribución del PDI por tipo de universidad y lugar de procedencia. </a:t>
            </a:r>
            <a:br>
              <a:rPr lang="es-ES" sz="2400" b="1" dirty="0" smtClean="0">
                <a:solidFill>
                  <a:srgbClr val="002060"/>
                </a:solidFill>
              </a:rPr>
            </a:br>
            <a:r>
              <a:rPr lang="es-ES" sz="2400" b="1" dirty="0" smtClean="0">
                <a:solidFill>
                  <a:srgbClr val="002060"/>
                </a:solidFill>
              </a:rPr>
              <a:t>Curso 2013-2014</a:t>
            </a:r>
            <a:endParaRPr lang="es-ES" sz="2400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820891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238674" y="6439239"/>
            <a:ext cx="47880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rgbClr val="002060"/>
                </a:solidFill>
              </a:rPr>
              <a:t>Fuente:</a:t>
            </a:r>
            <a:r>
              <a:rPr lang="es-ES" sz="1200" dirty="0">
                <a:solidFill>
                  <a:srgbClr val="002060"/>
                </a:solidFill>
              </a:rPr>
              <a:t> Datos y Cifras del Sistema Universitario Español. Curso 2014-2015</a:t>
            </a:r>
          </a:p>
        </p:txBody>
      </p:sp>
    </p:spTree>
    <p:extLst>
      <p:ext uri="{BB962C8B-B14F-4D97-AF65-F5344CB8AC3E}">
        <p14:creationId xmlns:p14="http://schemas.microsoft.com/office/powerpoint/2010/main" val="37827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Autofit/>
          </a:bodyPr>
          <a:lstStyle/>
          <a:p>
            <a:r>
              <a:rPr lang="es-ES" sz="2300" b="1" dirty="0" smtClean="0">
                <a:solidFill>
                  <a:srgbClr val="002060"/>
                </a:solidFill>
              </a:rPr>
              <a:t>Distribución del PDI en universidades públicas por lugar de procedencia. </a:t>
            </a:r>
            <a:br>
              <a:rPr lang="es-ES" sz="2300" b="1" dirty="0" smtClean="0">
                <a:solidFill>
                  <a:srgbClr val="002060"/>
                </a:solidFill>
              </a:rPr>
            </a:br>
            <a:r>
              <a:rPr lang="es-ES" sz="2300" b="1" dirty="0" smtClean="0">
                <a:solidFill>
                  <a:srgbClr val="002060"/>
                </a:solidFill>
              </a:rPr>
              <a:t>Curso 2013-2014</a:t>
            </a:r>
            <a:endParaRPr lang="es-ES" sz="2300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34" y="2132856"/>
            <a:ext cx="7055466" cy="353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635896" y="6421606"/>
            <a:ext cx="52920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rgbClr val="002060"/>
                </a:solidFill>
              </a:rPr>
              <a:t>Fuente:</a:t>
            </a:r>
            <a:r>
              <a:rPr lang="es-ES" sz="1200" dirty="0">
                <a:solidFill>
                  <a:srgbClr val="002060"/>
                </a:solidFill>
              </a:rPr>
              <a:t> Datos y Cifras del Sistema Universitario Español. Curso 2014-2015</a:t>
            </a:r>
          </a:p>
        </p:txBody>
      </p:sp>
    </p:spTree>
    <p:extLst>
      <p:ext uri="{BB962C8B-B14F-4D97-AF65-F5344CB8AC3E}">
        <p14:creationId xmlns:p14="http://schemas.microsoft.com/office/powerpoint/2010/main" val="105858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</a:rPr>
              <a:t>Destino del profesorado nacional de las universidades públicas de Madrid que realizan movilidad internacional.</a:t>
            </a:r>
            <a:endParaRPr lang="es-ES" sz="2400" b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367200" cy="40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64872" y="6324128"/>
            <a:ext cx="87575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rgbClr val="002060"/>
                </a:solidFill>
              </a:rPr>
              <a:t>Fuente:</a:t>
            </a:r>
            <a:r>
              <a:rPr lang="es-ES" sz="1200" dirty="0">
                <a:solidFill>
                  <a:srgbClr val="002060"/>
                </a:solidFill>
              </a:rPr>
              <a:t> </a:t>
            </a:r>
            <a:r>
              <a:rPr lang="es-ES" sz="1200" dirty="0" smtClean="0">
                <a:solidFill>
                  <a:srgbClr val="002060"/>
                </a:solidFill>
              </a:rPr>
              <a:t>Informe sobre la Internacionalización de las Universidades de Madrid.  Encuesta online a universidades, centros de enseñanza universitaria y escuelas  de posgrado de Madrid. Cátedra UNESCO de Gestión y Política Universitaria (2013).</a:t>
            </a:r>
            <a:endParaRPr lang="es-E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4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4458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800" i="1" dirty="0" smtClean="0">
                <a:solidFill>
                  <a:srgbClr val="002060"/>
                </a:solidFill>
              </a:rPr>
              <a:t>3. ¿Qué componentes tiene </a:t>
            </a:r>
          </a:p>
          <a:p>
            <a:pPr marL="0" indent="0" algn="ctr">
              <a:buNone/>
            </a:pPr>
            <a:r>
              <a:rPr lang="es-ES" sz="4800" i="1" dirty="0" smtClean="0">
                <a:solidFill>
                  <a:srgbClr val="002060"/>
                </a:solidFill>
              </a:rPr>
              <a:t>la internacionalización?</a:t>
            </a:r>
            <a:endParaRPr lang="es-ES" sz="4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01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000" y="332656"/>
            <a:ext cx="9001000" cy="6264696"/>
          </a:xfrm>
        </p:spPr>
        <p:txBody>
          <a:bodyPr>
            <a:normAutofit/>
          </a:bodyPr>
          <a:lstStyle/>
          <a:p>
            <a:r>
              <a:rPr lang="es-ES" sz="3000" b="1" dirty="0" smtClean="0">
                <a:solidFill>
                  <a:srgbClr val="002060"/>
                </a:solidFill>
              </a:rPr>
              <a:t>La movilidad de los estudiantes y los profesores.</a:t>
            </a:r>
          </a:p>
          <a:p>
            <a:pPr lvl="1"/>
            <a:r>
              <a:rPr lang="es-ES" sz="2600" dirty="0" smtClean="0">
                <a:solidFill>
                  <a:srgbClr val="002060"/>
                </a:solidFill>
              </a:rPr>
              <a:t>Criterios académicos para la elección de la universidad.</a:t>
            </a:r>
          </a:p>
          <a:p>
            <a:pPr lvl="1"/>
            <a:r>
              <a:rPr lang="es-ES" sz="2600" dirty="0" smtClean="0">
                <a:solidFill>
                  <a:srgbClr val="002060"/>
                </a:solidFill>
              </a:rPr>
              <a:t>Cuestiones de la vida cotidiana.</a:t>
            </a:r>
          </a:p>
          <a:p>
            <a:pPr lvl="1"/>
            <a:r>
              <a:rPr lang="es-ES" sz="2600" dirty="0" smtClean="0">
                <a:solidFill>
                  <a:srgbClr val="002060"/>
                </a:solidFill>
              </a:rPr>
              <a:t>Las ayudas económicas y las trabas burocráticas.</a:t>
            </a:r>
          </a:p>
          <a:p>
            <a:pPr marL="457200" lvl="1" indent="0">
              <a:buNone/>
            </a:pPr>
            <a:endParaRPr lang="es-ES" dirty="0" smtClean="0">
              <a:solidFill>
                <a:srgbClr val="002060"/>
              </a:solidFill>
            </a:endParaRPr>
          </a:p>
          <a:p>
            <a:pPr lvl="1"/>
            <a:endParaRPr lang="es-ES" dirty="0" smtClean="0">
              <a:solidFill>
                <a:srgbClr val="002060"/>
              </a:solidFill>
            </a:endParaRPr>
          </a:p>
          <a:p>
            <a:endParaRPr lang="es-E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89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contenido"/>
          <p:cNvSpPr>
            <a:spLocks noGrp="1"/>
          </p:cNvSpPr>
          <p:nvPr>
            <p:ph idx="1"/>
          </p:nvPr>
        </p:nvSpPr>
        <p:spPr>
          <a:xfrm>
            <a:off x="971550" y="404813"/>
            <a:ext cx="7726363" cy="6048375"/>
          </a:xfrm>
        </p:spPr>
        <p:txBody>
          <a:bodyPr/>
          <a:lstStyle/>
          <a:p>
            <a:pPr lvl="1" eaLnBrk="1" hangingPunct="1">
              <a:buClr>
                <a:srgbClr val="002060"/>
              </a:buClr>
              <a:buFont typeface="Arial" charset="0"/>
              <a:buChar char="•"/>
            </a:pPr>
            <a:r>
              <a:rPr lang="es-E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charset="0"/>
              </a:rPr>
              <a:t>Factores para la elección de la universidad</a:t>
            </a:r>
          </a:p>
          <a:p>
            <a:pPr marL="109538" indent="0" eaLnBrk="1" hangingPunct="1">
              <a:buFont typeface="Wingdings 3" pitchFamily="18" charset="2"/>
              <a:buNone/>
            </a:pPr>
            <a:endParaRPr lang="es-ES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291209"/>
              </p:ext>
            </p:extLst>
          </p:nvPr>
        </p:nvGraphicFramePr>
        <p:xfrm>
          <a:off x="899592" y="1412775"/>
          <a:ext cx="7344817" cy="4235064"/>
        </p:xfrm>
        <a:graphic>
          <a:graphicData uri="http://schemas.openxmlformats.org/drawingml/2006/table">
            <a:tbl>
              <a:tblPr firstRow="1" firstCol="1" bandRow="1"/>
              <a:tblGrid>
                <a:gridCol w="4055968"/>
                <a:gridCol w="1574741"/>
                <a:gridCol w="1714108"/>
              </a:tblGrid>
              <a:tr h="678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i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s-ES" sz="1600" i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es-ES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Resultados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Nota media </a:t>
                      </a:r>
                      <a:r>
                        <a:rPr lang="es-E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GRADO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Nota media </a:t>
                      </a:r>
                      <a:r>
                        <a:rPr lang="es-E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POSTGRADO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</a:tr>
              <a:tr h="3391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i="1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El prestigio de la institución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3,51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4,46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6782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i="1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La posición de la universidad en los rankings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3,00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3,25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1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i="1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La oferta académica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4,20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4,64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0174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i="1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La investigación y las actividades que realiza la universidad en mi ámbito de estudio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3,25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3,77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3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i="1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La oferta extra académica de la universidad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2,69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2,42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3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i="1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El desconocimiento de otras alternativas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2,91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1,75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1 Rectángulo"/>
          <p:cNvSpPr/>
          <p:nvPr/>
        </p:nvSpPr>
        <p:spPr>
          <a:xfrm>
            <a:off x="3635896" y="6147099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rgbClr val="002060"/>
                </a:solidFill>
              </a:rPr>
              <a:t>Fuente: </a:t>
            </a:r>
            <a:r>
              <a:rPr lang="es-ES" sz="1200" dirty="0">
                <a:solidFill>
                  <a:srgbClr val="002060"/>
                </a:solidFill>
              </a:rPr>
              <a:t>Informe sobre la Internacionalización de las Universidades de Madrid. Elaboración propia con datos de una encuesta online dirigida a estudiantes. </a:t>
            </a:r>
          </a:p>
        </p:txBody>
      </p:sp>
    </p:spTree>
    <p:extLst>
      <p:ext uri="{BB962C8B-B14F-4D97-AF65-F5344CB8AC3E}">
        <p14:creationId xmlns:p14="http://schemas.microsoft.com/office/powerpoint/2010/main" val="73872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435100" y="476250"/>
            <a:ext cx="7499350" cy="5400675"/>
          </a:xfrm>
        </p:spPr>
        <p:txBody>
          <a:bodyPr>
            <a:normAutofit/>
          </a:bodyPr>
          <a:lstStyle/>
          <a:p>
            <a:pPr marL="736092" lvl="1" indent="-342900" eaLnBrk="1" fontAlgn="auto" hangingPunct="1">
              <a:spcBef>
                <a:spcPts val="324"/>
              </a:spcBef>
              <a:spcAft>
                <a:spcPts val="0"/>
              </a:spcAft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s-ES" sz="2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¿Por qué venir a estudiar a Madrid?</a:t>
            </a:r>
          </a:p>
          <a:p>
            <a:pPr marL="393192" lvl="1" indent="0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endParaRPr lang="es-ES" sz="2400" b="1" dirty="0">
              <a:latin typeface="Calibri" panose="020F0502020204030204" pitchFamily="34" charset="0"/>
            </a:endParaRPr>
          </a:p>
        </p:txBody>
      </p:sp>
      <p:pic>
        <p:nvPicPr>
          <p:cNvPr id="45059" name="4 Gráfico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196975"/>
            <a:ext cx="6481763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5 CuadroTexto"/>
          <p:cNvSpPr txBox="1">
            <a:spLocks noChangeArrowheads="1"/>
          </p:cNvSpPr>
          <p:nvPr/>
        </p:nvSpPr>
        <p:spPr bwMode="auto">
          <a:xfrm>
            <a:off x="3275856" y="5949950"/>
            <a:ext cx="53285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rgbClr val="002060"/>
                </a:solidFill>
              </a:rPr>
              <a:t>Fuente: </a:t>
            </a:r>
            <a:r>
              <a:rPr lang="es-ES" sz="1200" dirty="0">
                <a:solidFill>
                  <a:srgbClr val="002060"/>
                </a:solidFill>
              </a:rPr>
              <a:t>Informe sobre la Internacionalización de las Universidades de Madrid. </a:t>
            </a:r>
            <a:r>
              <a:rPr lang="es-ES" sz="1200" dirty="0" smtClean="0">
                <a:solidFill>
                  <a:srgbClr val="002060"/>
                </a:solidFill>
              </a:rPr>
              <a:t>Elaboración </a:t>
            </a:r>
            <a:r>
              <a:rPr lang="es-ES" sz="1200" dirty="0">
                <a:solidFill>
                  <a:srgbClr val="002060"/>
                </a:solidFill>
              </a:rPr>
              <a:t>propia con datos de una encuesta online dirigida a </a:t>
            </a:r>
            <a:r>
              <a:rPr lang="es-ES" sz="1200" dirty="0" smtClean="0">
                <a:solidFill>
                  <a:srgbClr val="002060"/>
                </a:solidFill>
              </a:rPr>
              <a:t>estudiantes. </a:t>
            </a:r>
            <a:endParaRPr lang="es-E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95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</a:rPr>
              <a:t>Importe anual de las matrícula en universidades públicas. </a:t>
            </a:r>
            <a:br>
              <a:rPr lang="es-ES" sz="2400" b="1" dirty="0" smtClean="0">
                <a:solidFill>
                  <a:srgbClr val="002060"/>
                </a:solidFill>
              </a:rPr>
            </a:br>
            <a:r>
              <a:rPr lang="es-ES" sz="2400" b="1" dirty="0" smtClean="0">
                <a:solidFill>
                  <a:srgbClr val="002060"/>
                </a:solidFill>
              </a:rPr>
              <a:t>Curso académico 2013-2014.</a:t>
            </a:r>
            <a:endParaRPr lang="es-ES" sz="2400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1"/>
            <a:ext cx="6792767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72709" y="6396335"/>
            <a:ext cx="85689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rgbClr val="002060"/>
                </a:solidFill>
              </a:rPr>
              <a:t>Fuente:</a:t>
            </a:r>
            <a:r>
              <a:rPr lang="es-ES" sz="1200" dirty="0">
                <a:solidFill>
                  <a:srgbClr val="002060"/>
                </a:solidFill>
              </a:rPr>
              <a:t> </a:t>
            </a:r>
            <a:r>
              <a:rPr lang="es-ES" sz="1200" dirty="0" err="1" smtClean="0">
                <a:solidFill>
                  <a:srgbClr val="002060"/>
                </a:solidFill>
              </a:rPr>
              <a:t>National</a:t>
            </a:r>
            <a:r>
              <a:rPr lang="es-ES" sz="1200" dirty="0" smtClean="0">
                <a:solidFill>
                  <a:srgbClr val="002060"/>
                </a:solidFill>
              </a:rPr>
              <a:t> </a:t>
            </a:r>
            <a:r>
              <a:rPr lang="es-ES" sz="1200" dirty="0" err="1" smtClean="0">
                <a:solidFill>
                  <a:srgbClr val="002060"/>
                </a:solidFill>
              </a:rPr>
              <a:t>Student</a:t>
            </a:r>
            <a:r>
              <a:rPr lang="es-ES" sz="1200" dirty="0" smtClean="0">
                <a:solidFill>
                  <a:srgbClr val="002060"/>
                </a:solidFill>
              </a:rPr>
              <a:t> </a:t>
            </a:r>
            <a:r>
              <a:rPr lang="es-ES" sz="1200" dirty="0" err="1" smtClean="0">
                <a:solidFill>
                  <a:srgbClr val="002060"/>
                </a:solidFill>
              </a:rPr>
              <a:t>Fee</a:t>
            </a:r>
            <a:r>
              <a:rPr lang="es-ES" sz="1200" dirty="0" smtClean="0">
                <a:solidFill>
                  <a:srgbClr val="002060"/>
                </a:solidFill>
              </a:rPr>
              <a:t> and </a:t>
            </a:r>
            <a:r>
              <a:rPr lang="es-ES" sz="1200" dirty="0" err="1" smtClean="0">
                <a:solidFill>
                  <a:srgbClr val="002060"/>
                </a:solidFill>
              </a:rPr>
              <a:t>Support</a:t>
            </a:r>
            <a:r>
              <a:rPr lang="es-ES" sz="1200" dirty="0" smtClean="0">
                <a:solidFill>
                  <a:srgbClr val="002060"/>
                </a:solidFill>
              </a:rPr>
              <a:t> </a:t>
            </a:r>
            <a:r>
              <a:rPr lang="es-ES" sz="1200" dirty="0" err="1" smtClean="0">
                <a:solidFill>
                  <a:srgbClr val="002060"/>
                </a:solidFill>
              </a:rPr>
              <a:t>Systems</a:t>
            </a:r>
            <a:r>
              <a:rPr lang="es-ES" sz="1200" dirty="0" smtClean="0">
                <a:solidFill>
                  <a:srgbClr val="002060"/>
                </a:solidFill>
              </a:rPr>
              <a:t>. </a:t>
            </a:r>
            <a:r>
              <a:rPr lang="es-ES" sz="1200" dirty="0" err="1" smtClean="0">
                <a:solidFill>
                  <a:srgbClr val="002060"/>
                </a:solidFill>
              </a:rPr>
              <a:t>European</a:t>
            </a:r>
            <a:r>
              <a:rPr lang="es-ES" sz="1200" dirty="0" smtClean="0">
                <a:solidFill>
                  <a:srgbClr val="002060"/>
                </a:solidFill>
              </a:rPr>
              <a:t> </a:t>
            </a:r>
            <a:r>
              <a:rPr lang="es-ES" sz="1200" dirty="0" err="1" smtClean="0">
                <a:solidFill>
                  <a:srgbClr val="002060"/>
                </a:solidFill>
              </a:rPr>
              <a:t>Comission</a:t>
            </a:r>
            <a:r>
              <a:rPr lang="es-ES" sz="1200" dirty="0" smtClean="0">
                <a:solidFill>
                  <a:srgbClr val="002060"/>
                </a:solidFill>
              </a:rPr>
              <a:t>. 2015. </a:t>
            </a:r>
            <a:r>
              <a:rPr lang="es-ES" sz="1200" dirty="0">
                <a:solidFill>
                  <a:srgbClr val="002060"/>
                </a:solidFill>
              </a:rPr>
              <a:t>La </a:t>
            </a:r>
            <a:r>
              <a:rPr lang="es-ES" sz="1200" dirty="0" smtClean="0">
                <a:solidFill>
                  <a:srgbClr val="002060"/>
                </a:solidFill>
              </a:rPr>
              <a:t>Universidad Española </a:t>
            </a:r>
            <a:r>
              <a:rPr lang="es-ES" sz="1200" dirty="0">
                <a:solidFill>
                  <a:srgbClr val="002060"/>
                </a:solidFill>
              </a:rPr>
              <a:t>en cifras 2013-2014. </a:t>
            </a:r>
          </a:p>
        </p:txBody>
      </p:sp>
    </p:spTree>
    <p:extLst>
      <p:ext uri="{BB962C8B-B14F-4D97-AF65-F5344CB8AC3E}">
        <p14:creationId xmlns:p14="http://schemas.microsoft.com/office/powerpoint/2010/main" val="154956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s-ES" sz="2700" b="1" dirty="0" smtClean="0">
                <a:solidFill>
                  <a:srgbClr val="002060"/>
                </a:solidFill>
              </a:rPr>
              <a:t>% de estudiantes con ayudas e importe anual de las ayudas complementarias a los precios públicos.</a:t>
            </a:r>
            <a:br>
              <a:rPr lang="es-ES" sz="2700" b="1" dirty="0" smtClean="0">
                <a:solidFill>
                  <a:srgbClr val="002060"/>
                </a:solidFill>
              </a:rPr>
            </a:br>
            <a:r>
              <a:rPr lang="es-ES" sz="2700" b="1" dirty="0" smtClean="0">
                <a:solidFill>
                  <a:srgbClr val="002060"/>
                </a:solidFill>
              </a:rPr>
              <a:t>Curso 2013-2014</a:t>
            </a:r>
            <a:r>
              <a:rPr lang="es-ES" sz="2700" b="1" dirty="0">
                <a:solidFill>
                  <a:srgbClr val="002060"/>
                </a:solidFill>
              </a:rPr>
              <a:t>.</a:t>
            </a:r>
            <a:endParaRPr lang="es-ES" sz="27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6480719" cy="533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55576" y="6448936"/>
            <a:ext cx="8172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rgbClr val="002060"/>
                </a:solidFill>
              </a:rPr>
              <a:t>Fuente:</a:t>
            </a:r>
            <a:r>
              <a:rPr lang="es-ES" sz="1200" dirty="0">
                <a:solidFill>
                  <a:srgbClr val="002060"/>
                </a:solidFill>
              </a:rPr>
              <a:t> </a:t>
            </a:r>
            <a:r>
              <a:rPr lang="es-ES" sz="1200" dirty="0" err="1">
                <a:solidFill>
                  <a:srgbClr val="002060"/>
                </a:solidFill>
              </a:rPr>
              <a:t>National</a:t>
            </a:r>
            <a:r>
              <a:rPr lang="es-ES" sz="1200" dirty="0">
                <a:solidFill>
                  <a:srgbClr val="002060"/>
                </a:solidFill>
              </a:rPr>
              <a:t> </a:t>
            </a:r>
            <a:r>
              <a:rPr lang="es-ES" sz="1200" dirty="0" err="1">
                <a:solidFill>
                  <a:srgbClr val="002060"/>
                </a:solidFill>
              </a:rPr>
              <a:t>Student</a:t>
            </a:r>
            <a:r>
              <a:rPr lang="es-ES" sz="1200" dirty="0">
                <a:solidFill>
                  <a:srgbClr val="002060"/>
                </a:solidFill>
              </a:rPr>
              <a:t> </a:t>
            </a:r>
            <a:r>
              <a:rPr lang="es-ES" sz="1200" dirty="0" err="1">
                <a:solidFill>
                  <a:srgbClr val="002060"/>
                </a:solidFill>
              </a:rPr>
              <a:t>Fee</a:t>
            </a:r>
            <a:r>
              <a:rPr lang="es-ES" sz="1200" dirty="0">
                <a:solidFill>
                  <a:srgbClr val="002060"/>
                </a:solidFill>
              </a:rPr>
              <a:t> and </a:t>
            </a:r>
            <a:r>
              <a:rPr lang="es-ES" sz="1200" dirty="0" err="1">
                <a:solidFill>
                  <a:srgbClr val="002060"/>
                </a:solidFill>
              </a:rPr>
              <a:t>Support</a:t>
            </a:r>
            <a:r>
              <a:rPr lang="es-ES" sz="1200" dirty="0">
                <a:solidFill>
                  <a:srgbClr val="002060"/>
                </a:solidFill>
              </a:rPr>
              <a:t> </a:t>
            </a:r>
            <a:r>
              <a:rPr lang="es-ES" sz="1200" dirty="0" err="1">
                <a:solidFill>
                  <a:srgbClr val="002060"/>
                </a:solidFill>
              </a:rPr>
              <a:t>Systems</a:t>
            </a:r>
            <a:r>
              <a:rPr lang="es-ES" sz="1200" dirty="0">
                <a:solidFill>
                  <a:srgbClr val="002060"/>
                </a:solidFill>
              </a:rPr>
              <a:t>. </a:t>
            </a:r>
            <a:r>
              <a:rPr lang="es-ES" sz="1200" dirty="0" err="1">
                <a:solidFill>
                  <a:srgbClr val="002060"/>
                </a:solidFill>
              </a:rPr>
              <a:t>European</a:t>
            </a:r>
            <a:r>
              <a:rPr lang="es-ES" sz="1200" dirty="0">
                <a:solidFill>
                  <a:srgbClr val="002060"/>
                </a:solidFill>
              </a:rPr>
              <a:t> </a:t>
            </a:r>
            <a:r>
              <a:rPr lang="es-ES" sz="1200" dirty="0" err="1">
                <a:solidFill>
                  <a:srgbClr val="002060"/>
                </a:solidFill>
              </a:rPr>
              <a:t>Comission</a:t>
            </a:r>
            <a:r>
              <a:rPr lang="es-ES" sz="1200" dirty="0">
                <a:solidFill>
                  <a:srgbClr val="002060"/>
                </a:solidFill>
              </a:rPr>
              <a:t>. 2015. </a:t>
            </a:r>
            <a:r>
              <a:rPr lang="es-ES" sz="1200">
                <a:solidFill>
                  <a:srgbClr val="002060"/>
                </a:solidFill>
              </a:rPr>
              <a:t>La </a:t>
            </a:r>
            <a:r>
              <a:rPr lang="es-ES" sz="1200" smtClean="0">
                <a:solidFill>
                  <a:srgbClr val="002060"/>
                </a:solidFill>
              </a:rPr>
              <a:t>Universidad Española </a:t>
            </a:r>
            <a:r>
              <a:rPr lang="es-ES" sz="1200" dirty="0">
                <a:solidFill>
                  <a:srgbClr val="002060"/>
                </a:solidFill>
              </a:rPr>
              <a:t>en cifras 2013-2014. </a:t>
            </a:r>
          </a:p>
        </p:txBody>
      </p:sp>
    </p:spTree>
    <p:extLst>
      <p:ext uri="{BB962C8B-B14F-4D97-AF65-F5344CB8AC3E}">
        <p14:creationId xmlns:p14="http://schemas.microsoft.com/office/powerpoint/2010/main" val="342736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7/72/Sorbona_Amphi_Richelieu.jpeg/220px-Sorbona_Amphi_Richelieu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01" y="3052603"/>
            <a:ext cx="2545979" cy="190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3.gstatic.com/images?q=tbn:ANd9GcTL0uGL9Gy7dLphENzDC0EsK9EBOlu8240jwQB3ueaQz8GLhNvlc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45" y="2674910"/>
            <a:ext cx="2797803" cy="187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thenote.cl/wp-content/uploads/2014/11/Universidad-de-Oxfor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52" y="4725144"/>
            <a:ext cx="2603595" cy="195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diarium.usal.es/pgalindo/files/2012/03/universidad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206" y="5276470"/>
            <a:ext cx="2851692" cy="150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084168" y="3858246"/>
            <a:ext cx="30186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i="1" dirty="0">
                <a:solidFill>
                  <a:srgbClr val="002060"/>
                </a:solidFill>
              </a:rPr>
              <a:t>Hic et ubique </a:t>
            </a:r>
            <a:r>
              <a:rPr lang="es-ES" sz="2000" i="1" dirty="0" err="1" smtClean="0">
                <a:solidFill>
                  <a:srgbClr val="002060"/>
                </a:solidFill>
              </a:rPr>
              <a:t>terrarum</a:t>
            </a:r>
            <a:r>
              <a:rPr lang="es-ES" dirty="0">
                <a:solidFill>
                  <a:srgbClr val="002060"/>
                </a:solidFill>
              </a:rPr>
              <a:t/>
            </a:r>
            <a:br>
              <a:rPr lang="es-ES" dirty="0">
                <a:solidFill>
                  <a:srgbClr val="002060"/>
                </a:solidFill>
              </a:rPr>
            </a:br>
            <a:r>
              <a:rPr lang="es-ES" sz="1600" dirty="0">
                <a:solidFill>
                  <a:srgbClr val="002060"/>
                </a:solidFill>
              </a:rPr>
              <a:t>«Aquí y en todas las partes de la Tierra»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194285" y="2468016"/>
            <a:ext cx="3574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>
                <a:solidFill>
                  <a:srgbClr val="002060"/>
                </a:solidFill>
              </a:rPr>
              <a:t>Rector </a:t>
            </a:r>
            <a:r>
              <a:rPr lang="es-ES" i="1" dirty="0" err="1" smtClean="0">
                <a:solidFill>
                  <a:srgbClr val="002060"/>
                </a:solidFill>
              </a:rPr>
              <a:t>Ivano</a:t>
            </a:r>
            <a:r>
              <a:rPr lang="es-ES" i="1" dirty="0" smtClean="0">
                <a:solidFill>
                  <a:srgbClr val="002060"/>
                </a:solidFill>
              </a:rPr>
              <a:t> </a:t>
            </a:r>
            <a:r>
              <a:rPr lang="es-ES" i="1" dirty="0" err="1" smtClean="0">
                <a:solidFill>
                  <a:srgbClr val="002060"/>
                </a:solidFill>
              </a:rPr>
              <a:t>Dionigi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146245" y="3411824"/>
            <a:ext cx="2592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i="1" dirty="0" smtClean="0">
                <a:solidFill>
                  <a:srgbClr val="002060"/>
                </a:solidFill>
              </a:rPr>
              <a:t>Sorbona</a:t>
            </a:r>
            <a:endParaRPr lang="es-ES" sz="2000" b="1" dirty="0">
              <a:solidFill>
                <a:srgbClr val="00206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297829" y="5891512"/>
            <a:ext cx="15334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i="1" dirty="0" smtClean="0">
                <a:solidFill>
                  <a:srgbClr val="002060"/>
                </a:solidFill>
              </a:rPr>
              <a:t>Salamanca</a:t>
            </a:r>
            <a:endParaRPr lang="es-ES" sz="2000" b="1" dirty="0">
              <a:solidFill>
                <a:srgbClr val="00206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059832" y="5891510"/>
            <a:ext cx="9124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i="1" dirty="0" smtClean="0">
                <a:solidFill>
                  <a:srgbClr val="002060"/>
                </a:solidFill>
              </a:rPr>
              <a:t>Oxford</a:t>
            </a:r>
            <a:endParaRPr lang="es-ES" sz="2000" b="1" dirty="0">
              <a:solidFill>
                <a:srgbClr val="00206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853917" y="1379158"/>
            <a:ext cx="9925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i="1" dirty="0" smtClean="0">
                <a:solidFill>
                  <a:srgbClr val="002060"/>
                </a:solidFill>
              </a:rPr>
              <a:t>Bolonia</a:t>
            </a:r>
            <a:endParaRPr lang="es-ES" sz="2000" b="1" dirty="0">
              <a:solidFill>
                <a:srgbClr val="002060"/>
              </a:solidFill>
            </a:endParaRPr>
          </a:p>
        </p:txBody>
      </p:sp>
      <p:pic>
        <p:nvPicPr>
          <p:cNvPr id="2066" name="Picture 18" descr="Dionigi_Ivan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18" y="695372"/>
            <a:ext cx="1963789" cy="163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incoming-students.com/wp-content/uploads/2013/02/Universidad-de-Boloni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9342"/>
            <a:ext cx="3236914" cy="216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73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000" y="332656"/>
            <a:ext cx="9001000" cy="6264696"/>
          </a:xfrm>
        </p:spPr>
        <p:txBody>
          <a:bodyPr>
            <a:normAutofit/>
          </a:bodyPr>
          <a:lstStyle/>
          <a:p>
            <a:r>
              <a:rPr lang="es-ES" sz="3000" b="1" dirty="0" smtClean="0">
                <a:solidFill>
                  <a:srgbClr val="002060"/>
                </a:solidFill>
              </a:rPr>
              <a:t>La movilidad de los estudiantes y los profesores.</a:t>
            </a:r>
          </a:p>
          <a:p>
            <a:pPr lvl="1"/>
            <a:r>
              <a:rPr lang="es-ES" sz="2600" dirty="0" smtClean="0">
                <a:solidFill>
                  <a:srgbClr val="002060"/>
                </a:solidFill>
              </a:rPr>
              <a:t>Criterios académicos para la elección de la universidad.</a:t>
            </a:r>
          </a:p>
          <a:p>
            <a:pPr lvl="1"/>
            <a:r>
              <a:rPr lang="es-ES" sz="2600" dirty="0" smtClean="0">
                <a:solidFill>
                  <a:srgbClr val="002060"/>
                </a:solidFill>
              </a:rPr>
              <a:t>Cuestiones de la vida cotidiana.</a:t>
            </a:r>
          </a:p>
          <a:p>
            <a:pPr lvl="1"/>
            <a:r>
              <a:rPr lang="es-ES" sz="2600" dirty="0" smtClean="0">
                <a:solidFill>
                  <a:srgbClr val="002060"/>
                </a:solidFill>
              </a:rPr>
              <a:t>Las ayudas económicas y las trabas burocráticas.</a:t>
            </a:r>
          </a:p>
          <a:p>
            <a:r>
              <a:rPr lang="es-ES" sz="3000" b="1" dirty="0" smtClean="0">
                <a:solidFill>
                  <a:srgbClr val="002060"/>
                </a:solidFill>
              </a:rPr>
              <a:t>La apertura internacional de la oferta de estudios.</a:t>
            </a:r>
          </a:p>
          <a:p>
            <a:pPr lvl="1"/>
            <a:r>
              <a:rPr lang="es-ES" sz="2600" dirty="0" smtClean="0">
                <a:solidFill>
                  <a:srgbClr val="002060"/>
                </a:solidFill>
              </a:rPr>
              <a:t>La barrera idiomática.</a:t>
            </a:r>
          </a:p>
          <a:p>
            <a:pPr lvl="1"/>
            <a:r>
              <a:rPr lang="es-ES" sz="2600" dirty="0" smtClean="0">
                <a:solidFill>
                  <a:srgbClr val="002060"/>
                </a:solidFill>
              </a:rPr>
              <a:t>Programas académicos con atracción internacional.</a:t>
            </a:r>
          </a:p>
          <a:p>
            <a:pPr lvl="1"/>
            <a:endParaRPr lang="es-ES" dirty="0" smtClean="0">
              <a:solidFill>
                <a:srgbClr val="002060"/>
              </a:solidFill>
            </a:endParaRPr>
          </a:p>
          <a:p>
            <a:pPr lvl="1"/>
            <a:endParaRPr lang="es-E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s-E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87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002060"/>
                </a:solidFill>
              </a:rPr>
              <a:t>OECD and </a:t>
            </a:r>
            <a:r>
              <a:rPr lang="es-ES" sz="2800" b="1" dirty="0" err="1" smtClean="0">
                <a:solidFill>
                  <a:srgbClr val="002060"/>
                </a:solidFill>
              </a:rPr>
              <a:t>partner</a:t>
            </a:r>
            <a:r>
              <a:rPr lang="es-ES" sz="2800" b="1" dirty="0" smtClean="0">
                <a:solidFill>
                  <a:srgbClr val="002060"/>
                </a:solidFill>
              </a:rPr>
              <a:t> </a:t>
            </a:r>
            <a:r>
              <a:rPr lang="es-ES" sz="2800" b="1" dirty="0" err="1" smtClean="0">
                <a:solidFill>
                  <a:srgbClr val="002060"/>
                </a:solidFill>
              </a:rPr>
              <a:t>countries</a:t>
            </a:r>
            <a:r>
              <a:rPr lang="es-ES" sz="2800" b="1" dirty="0" smtClean="0">
                <a:solidFill>
                  <a:srgbClr val="002060"/>
                </a:solidFill>
              </a:rPr>
              <a:t> </a:t>
            </a:r>
            <a:r>
              <a:rPr lang="es-ES" sz="2800" b="1" dirty="0" err="1" smtClean="0">
                <a:solidFill>
                  <a:srgbClr val="002060"/>
                </a:solidFill>
              </a:rPr>
              <a:t>offering</a:t>
            </a:r>
            <a:r>
              <a:rPr lang="es-ES" sz="2800" b="1" dirty="0" smtClean="0">
                <a:solidFill>
                  <a:srgbClr val="002060"/>
                </a:solidFill>
              </a:rPr>
              <a:t> </a:t>
            </a:r>
            <a:r>
              <a:rPr lang="es-ES" sz="2800" b="1" dirty="0" err="1" smtClean="0">
                <a:solidFill>
                  <a:srgbClr val="002060"/>
                </a:solidFill>
              </a:rPr>
              <a:t>tertiary</a:t>
            </a:r>
            <a:r>
              <a:rPr lang="es-ES" sz="2800" b="1" dirty="0" smtClean="0">
                <a:solidFill>
                  <a:srgbClr val="002060"/>
                </a:solidFill>
              </a:rPr>
              <a:t> </a:t>
            </a:r>
            <a:r>
              <a:rPr lang="es-ES" sz="2800" b="1" dirty="0" err="1" smtClean="0">
                <a:solidFill>
                  <a:srgbClr val="002060"/>
                </a:solidFill>
              </a:rPr>
              <a:t>education</a:t>
            </a:r>
            <a:r>
              <a:rPr lang="es-ES" sz="2800" b="1" dirty="0" smtClean="0">
                <a:solidFill>
                  <a:srgbClr val="002060"/>
                </a:solidFill>
              </a:rPr>
              <a:t> </a:t>
            </a:r>
            <a:r>
              <a:rPr lang="es-ES" sz="2800" b="1" dirty="0" err="1" smtClean="0">
                <a:solidFill>
                  <a:srgbClr val="002060"/>
                </a:solidFill>
              </a:rPr>
              <a:t>programmes</a:t>
            </a:r>
            <a:r>
              <a:rPr lang="es-ES" sz="2800" b="1" dirty="0" smtClean="0">
                <a:solidFill>
                  <a:srgbClr val="002060"/>
                </a:solidFill>
              </a:rPr>
              <a:t> in English (2012).</a:t>
            </a:r>
            <a:endParaRPr lang="es-ES" sz="2800" b="1" dirty="0">
              <a:solidFill>
                <a:srgbClr val="002060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" y="1772816"/>
            <a:ext cx="82010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81053"/>
            <a:ext cx="72008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403648" y="5805264"/>
            <a:ext cx="72688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200" b="1" dirty="0">
                <a:solidFill>
                  <a:srgbClr val="002060"/>
                </a:solidFill>
              </a:rPr>
              <a:t>Fuente:</a:t>
            </a:r>
            <a:r>
              <a:rPr lang="es-ES" sz="1200" dirty="0">
                <a:solidFill>
                  <a:srgbClr val="002060"/>
                </a:solidFill>
              </a:rPr>
              <a:t> </a:t>
            </a:r>
            <a:r>
              <a:rPr lang="es-ES" sz="1200" dirty="0" err="1" smtClean="0">
                <a:solidFill>
                  <a:srgbClr val="002060"/>
                </a:solidFill>
              </a:rPr>
              <a:t>Education</a:t>
            </a:r>
            <a:r>
              <a:rPr lang="es-ES" sz="1200" dirty="0" smtClean="0">
                <a:solidFill>
                  <a:srgbClr val="002060"/>
                </a:solidFill>
              </a:rPr>
              <a:t> at a </a:t>
            </a:r>
            <a:r>
              <a:rPr lang="es-ES" sz="1200" dirty="0" err="1" smtClean="0">
                <a:solidFill>
                  <a:srgbClr val="002060"/>
                </a:solidFill>
              </a:rPr>
              <a:t>Glance</a:t>
            </a:r>
            <a:r>
              <a:rPr lang="es-ES" sz="1200" dirty="0" smtClean="0">
                <a:solidFill>
                  <a:srgbClr val="002060"/>
                </a:solidFill>
              </a:rPr>
              <a:t> 2014: OECD.</a:t>
            </a:r>
            <a:endParaRPr lang="es-E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5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000" y="332656"/>
            <a:ext cx="9001000" cy="6264696"/>
          </a:xfrm>
        </p:spPr>
        <p:txBody>
          <a:bodyPr>
            <a:normAutofit/>
          </a:bodyPr>
          <a:lstStyle/>
          <a:p>
            <a:r>
              <a:rPr lang="es-ES" sz="3000" b="1" dirty="0" smtClean="0">
                <a:solidFill>
                  <a:srgbClr val="002060"/>
                </a:solidFill>
              </a:rPr>
              <a:t>La movilidad de los estudiantes y los profesores.</a:t>
            </a:r>
          </a:p>
          <a:p>
            <a:pPr lvl="1"/>
            <a:r>
              <a:rPr lang="es-ES" sz="2600" dirty="0" smtClean="0">
                <a:solidFill>
                  <a:srgbClr val="002060"/>
                </a:solidFill>
              </a:rPr>
              <a:t>Criterios académicos para la elección de la universidad.</a:t>
            </a:r>
          </a:p>
          <a:p>
            <a:pPr lvl="1"/>
            <a:r>
              <a:rPr lang="es-ES" sz="2600" dirty="0" smtClean="0">
                <a:solidFill>
                  <a:srgbClr val="002060"/>
                </a:solidFill>
              </a:rPr>
              <a:t>Cuestiones de la vida cotidiana.</a:t>
            </a:r>
          </a:p>
          <a:p>
            <a:pPr lvl="1"/>
            <a:r>
              <a:rPr lang="es-ES" sz="2600" dirty="0" smtClean="0">
                <a:solidFill>
                  <a:srgbClr val="002060"/>
                </a:solidFill>
              </a:rPr>
              <a:t>Las ayudas económicas y las trabas burocráticas.</a:t>
            </a:r>
          </a:p>
          <a:p>
            <a:r>
              <a:rPr lang="es-ES" sz="3000" b="1" dirty="0" smtClean="0">
                <a:solidFill>
                  <a:srgbClr val="002060"/>
                </a:solidFill>
              </a:rPr>
              <a:t>La apertura internacional de la oferta de estudios.</a:t>
            </a:r>
          </a:p>
          <a:p>
            <a:pPr lvl="1"/>
            <a:r>
              <a:rPr lang="es-ES" sz="2600" dirty="0" smtClean="0">
                <a:solidFill>
                  <a:srgbClr val="002060"/>
                </a:solidFill>
              </a:rPr>
              <a:t>La barrera idiomática.</a:t>
            </a:r>
          </a:p>
          <a:p>
            <a:pPr lvl="1"/>
            <a:r>
              <a:rPr lang="es-ES" sz="2600" dirty="0" smtClean="0">
                <a:solidFill>
                  <a:srgbClr val="002060"/>
                </a:solidFill>
              </a:rPr>
              <a:t>Programas académicos con atracción internacional.</a:t>
            </a:r>
          </a:p>
          <a:p>
            <a:r>
              <a:rPr lang="es-ES" sz="3000" b="1" dirty="0" smtClean="0">
                <a:solidFill>
                  <a:srgbClr val="002060"/>
                </a:solidFill>
              </a:rPr>
              <a:t>La adecuación de las estructuras de gestión y acogida.</a:t>
            </a:r>
          </a:p>
          <a:p>
            <a:pPr lvl="1"/>
            <a:r>
              <a:rPr lang="es-ES" sz="2400" dirty="0" smtClean="0">
                <a:solidFill>
                  <a:srgbClr val="002060"/>
                </a:solidFill>
              </a:rPr>
              <a:t>“El caso de los INSA”.</a:t>
            </a:r>
          </a:p>
          <a:p>
            <a:pPr lvl="1"/>
            <a:r>
              <a:rPr lang="es-ES" sz="2400" dirty="0" smtClean="0">
                <a:solidFill>
                  <a:srgbClr val="002060"/>
                </a:solidFill>
              </a:rPr>
              <a:t>Un déficit generalizado.</a:t>
            </a:r>
          </a:p>
          <a:p>
            <a:pPr lvl="1"/>
            <a:r>
              <a:rPr lang="es-ES" sz="2400" dirty="0" smtClean="0">
                <a:solidFill>
                  <a:srgbClr val="002060"/>
                </a:solidFill>
              </a:rPr>
              <a:t>Formación del personal de gestión y de administración.</a:t>
            </a:r>
          </a:p>
          <a:p>
            <a:pPr lvl="1"/>
            <a:r>
              <a:rPr lang="es-ES" sz="2400" dirty="0" smtClean="0">
                <a:solidFill>
                  <a:srgbClr val="002060"/>
                </a:solidFill>
              </a:rPr>
              <a:t>Programas de acogida.</a:t>
            </a:r>
          </a:p>
          <a:p>
            <a:pPr lvl="1"/>
            <a:endParaRPr lang="es-ES" dirty="0" smtClean="0">
              <a:solidFill>
                <a:srgbClr val="002060"/>
              </a:solidFill>
            </a:endParaRPr>
          </a:p>
          <a:p>
            <a:pPr lvl="1"/>
            <a:endParaRPr lang="es-ES" dirty="0" smtClean="0">
              <a:solidFill>
                <a:srgbClr val="002060"/>
              </a:solidFill>
            </a:endParaRPr>
          </a:p>
          <a:p>
            <a:endParaRPr lang="es-E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87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</a:rPr>
              <a:t>Distribución del PAS por servicio prestado y sexo. </a:t>
            </a:r>
            <a:br>
              <a:rPr lang="es-ES" sz="2400" b="1" dirty="0" smtClean="0">
                <a:solidFill>
                  <a:srgbClr val="002060"/>
                </a:solidFill>
              </a:rPr>
            </a:br>
            <a:r>
              <a:rPr lang="es-ES" sz="2400" b="1" dirty="0" smtClean="0">
                <a:solidFill>
                  <a:srgbClr val="002060"/>
                </a:solidFill>
              </a:rPr>
              <a:t>Curso 2013-2014.</a:t>
            </a:r>
            <a:endParaRPr lang="es-ES" sz="2400" b="1" dirty="0">
              <a:solidFill>
                <a:srgbClr val="00206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62086"/>
            <a:ext cx="7056784" cy="378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53698" y="1412776"/>
            <a:ext cx="849476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2915816" y="6329065"/>
            <a:ext cx="6084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200" b="1" dirty="0">
                <a:solidFill>
                  <a:srgbClr val="002060"/>
                </a:solidFill>
              </a:rPr>
              <a:t>Fuente:</a:t>
            </a:r>
            <a:r>
              <a:rPr lang="es-ES" sz="1200" dirty="0">
                <a:solidFill>
                  <a:srgbClr val="002060"/>
                </a:solidFill>
              </a:rPr>
              <a:t> Datos y Cifras del Sistema Universitario Español. Curso </a:t>
            </a:r>
            <a:r>
              <a:rPr lang="es-ES" sz="1200" dirty="0" smtClean="0">
                <a:solidFill>
                  <a:srgbClr val="002060"/>
                </a:solidFill>
              </a:rPr>
              <a:t>2014-2015.</a:t>
            </a:r>
            <a:endParaRPr lang="es-E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36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4458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800" i="1" dirty="0" smtClean="0">
                <a:solidFill>
                  <a:srgbClr val="002060"/>
                </a:solidFill>
              </a:rPr>
              <a:t>4. El hoy y el mañana </a:t>
            </a:r>
          </a:p>
          <a:p>
            <a:pPr marL="0" indent="0" algn="ctr">
              <a:buNone/>
            </a:pPr>
            <a:r>
              <a:rPr lang="es-ES" sz="4800" i="1" dirty="0" smtClean="0">
                <a:solidFill>
                  <a:srgbClr val="002060"/>
                </a:solidFill>
              </a:rPr>
              <a:t>de la internacionalización.</a:t>
            </a:r>
            <a:endParaRPr lang="es-ES" sz="4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01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0"/>
            <a:ext cx="8964488" cy="6858000"/>
          </a:xfrm>
        </p:spPr>
        <p:txBody>
          <a:bodyPr>
            <a:normAutofit/>
          </a:bodyPr>
          <a:lstStyle/>
          <a:p>
            <a:endParaRPr lang="es-ES" sz="2800" b="1" dirty="0" smtClean="0">
              <a:solidFill>
                <a:srgbClr val="002060"/>
              </a:solidFill>
            </a:endParaRPr>
          </a:p>
          <a:p>
            <a:r>
              <a:rPr lang="es-ES" sz="2800" b="1" dirty="0" smtClean="0">
                <a:solidFill>
                  <a:srgbClr val="002060"/>
                </a:solidFill>
              </a:rPr>
              <a:t>Las alianzas.</a:t>
            </a:r>
          </a:p>
          <a:p>
            <a:pPr lvl="1"/>
            <a:r>
              <a:rPr lang="es-ES" sz="2400" dirty="0" smtClean="0">
                <a:solidFill>
                  <a:srgbClr val="002060"/>
                </a:solidFill>
              </a:rPr>
              <a:t>Comparación entre universidades.</a:t>
            </a:r>
          </a:p>
          <a:p>
            <a:pPr lvl="1"/>
            <a:r>
              <a:rPr lang="es-ES" sz="2400" dirty="0" smtClean="0">
                <a:solidFill>
                  <a:srgbClr val="002060"/>
                </a:solidFill>
              </a:rPr>
              <a:t>Los rankings y las alianzas. ¿Cómo establecerlas?</a:t>
            </a:r>
          </a:p>
          <a:p>
            <a:pPr marL="457200" lvl="1" indent="0">
              <a:buNone/>
            </a:pPr>
            <a:endParaRPr lang="es-ES" dirty="0" smtClean="0">
              <a:solidFill>
                <a:srgbClr val="002060"/>
              </a:solidFill>
            </a:endParaRPr>
          </a:p>
          <a:p>
            <a:pPr lvl="1"/>
            <a:endParaRPr lang="es-ES" dirty="0" smtClean="0">
              <a:solidFill>
                <a:srgbClr val="002060"/>
              </a:solidFill>
            </a:endParaRPr>
          </a:p>
          <a:p>
            <a:endParaRPr lang="es-E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2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10 Marcador de contenido"/>
          <p:cNvSpPr>
            <a:spLocks noGrp="1"/>
          </p:cNvSpPr>
          <p:nvPr>
            <p:ph sz="quarter" idx="4294967295"/>
          </p:nvPr>
        </p:nvSpPr>
        <p:spPr>
          <a:xfrm>
            <a:off x="251520" y="10964"/>
            <a:ext cx="8784976" cy="68470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altLang="es-ES" sz="2800" b="1" dirty="0" smtClean="0">
                <a:solidFill>
                  <a:srgbClr val="002060"/>
                </a:solidFill>
              </a:rPr>
              <a:t>Cómo y para qué elegir entre universidades.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Tx/>
              <a:buChar char="–"/>
            </a:pPr>
            <a:r>
              <a:rPr lang="es-ES" altLang="es-ES" sz="2400" dirty="0" smtClean="0">
                <a:solidFill>
                  <a:srgbClr val="002060"/>
                </a:solidFill>
              </a:rPr>
              <a:t>Para encontrar el lugar óptimo donde estudiar.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Tx/>
              <a:buChar char="–"/>
            </a:pPr>
            <a:r>
              <a:rPr lang="es-ES" altLang="es-ES" sz="2400" dirty="0" smtClean="0">
                <a:solidFill>
                  <a:srgbClr val="002060"/>
                </a:solidFill>
              </a:rPr>
              <a:t>Para desarrollar conjuntamente programas de investigación, desarrollo tecnológico o innovación.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Tx/>
              <a:buChar char="–"/>
            </a:pPr>
            <a:r>
              <a:rPr lang="es-ES" altLang="es-ES" sz="2400" dirty="0" smtClean="0">
                <a:solidFill>
                  <a:srgbClr val="002060"/>
                </a:solidFill>
              </a:rPr>
              <a:t>Para forjar alianzas.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altLang="es-ES" sz="2800" b="1" dirty="0" smtClean="0">
                <a:solidFill>
                  <a:srgbClr val="002060"/>
                </a:solidFill>
              </a:rPr>
              <a:t>Las preguntas clave: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Tx/>
              <a:buChar char="–"/>
            </a:pPr>
            <a:r>
              <a:rPr lang="es-ES" altLang="es-ES" sz="2400" dirty="0" smtClean="0">
                <a:solidFill>
                  <a:srgbClr val="002060"/>
                </a:solidFill>
              </a:rPr>
              <a:t>¿Cómo comparar las universidades?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Tx/>
              <a:buChar char="–"/>
            </a:pPr>
            <a:r>
              <a:rPr lang="es-ES" altLang="es-ES" sz="2400" dirty="0" smtClean="0">
                <a:solidFill>
                  <a:srgbClr val="002060"/>
                </a:solidFill>
              </a:rPr>
              <a:t>¿Cómo saber si una universidad es mejor que otra?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Tx/>
              <a:buChar char="–"/>
            </a:pPr>
            <a:r>
              <a:rPr lang="es-ES" altLang="es-ES" sz="2400" dirty="0" smtClean="0">
                <a:solidFill>
                  <a:srgbClr val="002060"/>
                </a:solidFill>
              </a:rPr>
              <a:t>¿Qué indicadores son los más idóneos para hacerlo?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Tx/>
              <a:buChar char="–"/>
            </a:pPr>
            <a:r>
              <a:rPr lang="es-ES" altLang="es-ES" sz="2400" dirty="0" smtClean="0">
                <a:solidFill>
                  <a:srgbClr val="002060"/>
                </a:solidFill>
              </a:rPr>
              <a:t>¿Qué impacto tienen a la hora de elegir un centro de estudios?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Tx/>
              <a:buChar char="–"/>
            </a:pPr>
            <a:r>
              <a:rPr lang="es-ES" altLang="es-ES" sz="2400" dirty="0" smtClean="0">
                <a:solidFill>
                  <a:srgbClr val="002060"/>
                </a:solidFill>
              </a:rPr>
              <a:t>¿Qué impacto tienen a la hora de buscar aliados para proyectos de investigación?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Tx/>
              <a:buChar char="–"/>
            </a:pPr>
            <a:r>
              <a:rPr lang="es-ES" altLang="es-ES" sz="2400" dirty="0" smtClean="0">
                <a:solidFill>
                  <a:srgbClr val="002060"/>
                </a:solidFill>
              </a:rPr>
              <a:t>¿Cuánto influyen en las elecciones profesionales de los investigadores?</a:t>
            </a:r>
          </a:p>
        </p:txBody>
      </p:sp>
    </p:spTree>
    <p:extLst>
      <p:ext uri="{BB962C8B-B14F-4D97-AF65-F5344CB8AC3E}">
        <p14:creationId xmlns:p14="http://schemas.microsoft.com/office/powerpoint/2010/main" val="27919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0 Marcador de contenido"/>
          <p:cNvSpPr>
            <a:spLocks noGrp="1"/>
          </p:cNvSpPr>
          <p:nvPr>
            <p:ph sz="quarter" idx="4294967295"/>
          </p:nvPr>
        </p:nvSpPr>
        <p:spPr>
          <a:xfrm>
            <a:off x="684213" y="404813"/>
            <a:ext cx="8459787" cy="4537075"/>
          </a:xfrm>
        </p:spPr>
        <p:txBody>
          <a:bodyPr/>
          <a:lstStyle/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altLang="es-ES" sz="2400" b="1" dirty="0" smtClean="0">
                <a:solidFill>
                  <a:srgbClr val="002060"/>
                </a:solidFill>
              </a:rPr>
              <a:t>Influencia sobre las prioridades y las estrategias de las instituciones. 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079610"/>
              </p:ext>
            </p:extLst>
          </p:nvPr>
        </p:nvGraphicFramePr>
        <p:xfrm>
          <a:off x="323528" y="1772816"/>
          <a:ext cx="8568952" cy="3652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99572"/>
                <a:gridCol w="4569380"/>
              </a:tblGrid>
              <a:tr h="880838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rgbClr val="002060"/>
                          </a:solidFill>
                        </a:rPr>
                        <a:t>58% </a:t>
                      </a:r>
                      <a:r>
                        <a:rPr lang="es-ES" sz="2000" dirty="0" smtClean="0">
                          <a:solidFill>
                            <a:srgbClr val="002060"/>
                          </a:solidFill>
                        </a:rPr>
                        <a:t>insatisfechos con su ranking actual.</a:t>
                      </a:r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91432" marR="91432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rgbClr val="002060"/>
                          </a:solidFill>
                        </a:rPr>
                        <a:t>70%</a:t>
                      </a:r>
                      <a:r>
                        <a:rPr lang="es-ES" sz="2000" dirty="0" smtClean="0">
                          <a:solidFill>
                            <a:srgbClr val="002060"/>
                          </a:solidFill>
                        </a:rPr>
                        <a:t> aspiran</a:t>
                      </a:r>
                      <a:r>
                        <a:rPr lang="es-ES" sz="2000" baseline="0" dirty="0" smtClean="0">
                          <a:solidFill>
                            <a:srgbClr val="002060"/>
                          </a:solidFill>
                        </a:rPr>
                        <a:t> a</a:t>
                      </a:r>
                      <a:r>
                        <a:rPr lang="es-ES" sz="2000" dirty="0" smtClean="0">
                          <a:solidFill>
                            <a:srgbClr val="002060"/>
                          </a:solidFill>
                        </a:rPr>
                        <a:t> situarse en el top 10% nacional.</a:t>
                      </a:r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91432" marR="91432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</a:tr>
              <a:tr h="176612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rgbClr val="002060"/>
                          </a:solidFill>
                        </a:rPr>
                        <a:t>71%</a:t>
                      </a:r>
                      <a:r>
                        <a:rPr lang="es-ES" sz="2000" dirty="0" smtClean="0">
                          <a:solidFill>
                            <a:srgbClr val="002060"/>
                          </a:solidFill>
                        </a:rPr>
                        <a:t> quieren</a:t>
                      </a:r>
                      <a:r>
                        <a:rPr lang="es-ES" sz="2000" baseline="0" dirty="0" smtClean="0">
                          <a:solidFill>
                            <a:srgbClr val="002060"/>
                          </a:solidFill>
                        </a:rPr>
                        <a:t> situarse en el top 25% internacional.</a:t>
                      </a:r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91432" marR="91432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000" b="1" dirty="0" smtClean="0">
                          <a:solidFill>
                            <a:srgbClr val="002060"/>
                          </a:solidFill>
                        </a:rPr>
                        <a:t>57%</a:t>
                      </a:r>
                      <a:r>
                        <a:rPr lang="es-ES" sz="2000" baseline="0" dirty="0" smtClean="0">
                          <a:solidFill>
                            <a:srgbClr val="002060"/>
                          </a:solidFill>
                        </a:rPr>
                        <a:t> creen que la posición en los rankings influyen en el interés de otras instituciones universitarias para establecer alianzas </a:t>
                      </a:r>
                      <a:r>
                        <a:rPr lang="es-ES" sz="2000" baseline="0" smtClean="0">
                          <a:solidFill>
                            <a:srgbClr val="002060"/>
                          </a:solidFill>
                        </a:rPr>
                        <a:t>con ellas.</a:t>
                      </a:r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91432" marR="91432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</a:tr>
              <a:tr h="880838">
                <a:tc gridSpan="2"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rgbClr val="002060"/>
                          </a:solidFill>
                        </a:rPr>
                        <a:t>56%</a:t>
                      </a:r>
                      <a:r>
                        <a:rPr lang="es-ES" sz="2000" dirty="0" smtClean="0">
                          <a:solidFill>
                            <a:srgbClr val="002060"/>
                          </a:solidFill>
                        </a:rPr>
                        <a:t> poseen</a:t>
                      </a:r>
                      <a:r>
                        <a:rPr lang="es-ES" sz="2000" baseline="0" dirty="0" smtClean="0">
                          <a:solidFill>
                            <a:srgbClr val="002060"/>
                          </a:solidFill>
                        </a:rPr>
                        <a:t> mecanismos formales internos para hacer progresar su orden en los rankings internacionales.</a:t>
                      </a:r>
                    </a:p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91432" marR="91432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47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0"/>
            <a:ext cx="8964488" cy="6858000"/>
          </a:xfrm>
        </p:spPr>
        <p:txBody>
          <a:bodyPr>
            <a:normAutofit/>
          </a:bodyPr>
          <a:lstStyle/>
          <a:p>
            <a:endParaRPr lang="es-ES" sz="2800" b="1" dirty="0" smtClean="0">
              <a:solidFill>
                <a:srgbClr val="002060"/>
              </a:solidFill>
            </a:endParaRPr>
          </a:p>
          <a:p>
            <a:r>
              <a:rPr lang="es-ES" sz="2800" b="1" dirty="0" smtClean="0">
                <a:solidFill>
                  <a:srgbClr val="002060"/>
                </a:solidFill>
              </a:rPr>
              <a:t>Las alianzas.</a:t>
            </a:r>
          </a:p>
          <a:p>
            <a:pPr lvl="1"/>
            <a:r>
              <a:rPr lang="es-ES" sz="2400" dirty="0" smtClean="0">
                <a:solidFill>
                  <a:srgbClr val="002060"/>
                </a:solidFill>
              </a:rPr>
              <a:t>Comparación entre universidades.</a:t>
            </a:r>
          </a:p>
          <a:p>
            <a:pPr lvl="1"/>
            <a:r>
              <a:rPr lang="es-ES" sz="2400" dirty="0" smtClean="0">
                <a:solidFill>
                  <a:srgbClr val="002060"/>
                </a:solidFill>
              </a:rPr>
              <a:t>Los rankings y las alianzas. ¿Cómo establecerlas?</a:t>
            </a:r>
          </a:p>
          <a:p>
            <a:r>
              <a:rPr lang="es-ES" sz="2800" b="1" dirty="0" smtClean="0">
                <a:solidFill>
                  <a:srgbClr val="002060"/>
                </a:solidFill>
              </a:rPr>
              <a:t>La internacionalización de la docencia.</a:t>
            </a:r>
          </a:p>
          <a:p>
            <a:pPr lvl="1"/>
            <a:r>
              <a:rPr lang="es-ES" sz="2400" dirty="0" smtClean="0">
                <a:solidFill>
                  <a:srgbClr val="002060"/>
                </a:solidFill>
              </a:rPr>
              <a:t>Máster, posgrado. Redes de colaboración docente.</a:t>
            </a:r>
          </a:p>
          <a:p>
            <a:pPr lvl="1"/>
            <a:r>
              <a:rPr lang="es-ES" sz="2400" dirty="0" smtClean="0">
                <a:solidFill>
                  <a:srgbClr val="002060"/>
                </a:solidFill>
              </a:rPr>
              <a:t>Los estudiantes internacionales. El apoyo tecnológico. ¿Ir a buscarlos?</a:t>
            </a:r>
          </a:p>
          <a:p>
            <a:pPr marL="457200" lvl="1" indent="0">
              <a:buNone/>
            </a:pPr>
            <a:endParaRPr lang="es-ES" dirty="0" smtClean="0">
              <a:solidFill>
                <a:srgbClr val="002060"/>
              </a:solidFill>
            </a:endParaRPr>
          </a:p>
          <a:p>
            <a:endParaRPr lang="es-E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98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1052736"/>
            <a:ext cx="8640960" cy="5544616"/>
          </a:xfrm>
          <a:prstGeom prst="rect">
            <a:avLst/>
          </a:prstGeom>
          <a:solidFill>
            <a:schemeClr val="bg2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3" name="2 Título"/>
          <p:cNvSpPr txBox="1">
            <a:spLocks/>
          </p:cNvSpPr>
          <p:nvPr/>
        </p:nvSpPr>
        <p:spPr>
          <a:xfrm>
            <a:off x="144488" y="116632"/>
            <a:ext cx="8856000" cy="792000"/>
          </a:xfrm>
          <a:prstGeom prst="rect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first</a:t>
            </a:r>
            <a:r>
              <a:rPr lang="es-ES" sz="2800" dirty="0" smtClean="0"/>
              <a:t> </a:t>
            </a:r>
            <a:r>
              <a:rPr lang="es-ES" sz="2800" dirty="0" err="1" smtClean="0"/>
              <a:t>mooc</a:t>
            </a:r>
            <a:endParaRPr lang="es-ES" sz="2800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87044"/>
            <a:ext cx="3925229" cy="50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3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>
                <a:lumMod val="34000"/>
                <a:lumOff val="66000"/>
                <a:alpha val="39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sz="3600" b="1" dirty="0" smtClean="0">
                <a:solidFill>
                  <a:srgbClr val="002060"/>
                </a:solidFill>
              </a:rPr>
              <a:t>El tiempo de la Ilustración.</a:t>
            </a:r>
            <a:br>
              <a:rPr lang="es-ES" sz="3600" b="1" dirty="0" smtClean="0">
                <a:solidFill>
                  <a:srgbClr val="002060"/>
                </a:solidFill>
              </a:rPr>
            </a:br>
            <a:r>
              <a:rPr lang="es-ES" sz="3600" b="1" dirty="0" smtClean="0">
                <a:solidFill>
                  <a:srgbClr val="002060"/>
                </a:solidFill>
              </a:rPr>
              <a:t>El siglo de las luces</a:t>
            </a:r>
            <a:endParaRPr lang="es-ES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image.casadellibro.com/img/autores/volta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030"/>
            <a:ext cx="1800200" cy="185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lcomercio.es/prensa/noticias/201012/12/fotos/53214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205" y="332656"/>
            <a:ext cx="1630405" cy="200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4/43/Immanuel_Kant_%28painted_portrait%29.jpg/250px-Immanuel_Kant_%28painted_portrait%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52736"/>
            <a:ext cx="1452843" cy="209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ean d'Alembert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65183"/>
            <a:ext cx="1512168" cy="186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upload.wikimedia.org/wikipedia/es/timeline/ee04edc48b3b7028f40c150f096adc9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28469"/>
            <a:ext cx="7992887" cy="371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67544" y="2355104"/>
            <a:ext cx="8313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 smtClean="0">
                <a:solidFill>
                  <a:srgbClr val="002060"/>
                </a:solidFill>
              </a:rPr>
              <a:t>Voltaire</a:t>
            </a:r>
            <a:endParaRPr lang="es-ES" sz="1600" dirty="0">
              <a:solidFill>
                <a:srgbClr val="00206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671205" y="2351713"/>
            <a:ext cx="10393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 smtClean="0">
                <a:solidFill>
                  <a:srgbClr val="002060"/>
                </a:solidFill>
              </a:rPr>
              <a:t>Jovellanos</a:t>
            </a:r>
            <a:endParaRPr lang="es-ES" sz="1600" dirty="0">
              <a:solidFill>
                <a:srgbClr val="00206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792595" y="2774134"/>
            <a:ext cx="570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 smtClean="0">
                <a:solidFill>
                  <a:srgbClr val="002060"/>
                </a:solidFill>
              </a:rPr>
              <a:t>Kan</a:t>
            </a:r>
            <a:r>
              <a:rPr lang="es-ES" dirty="0" smtClean="0">
                <a:solidFill>
                  <a:srgbClr val="002060"/>
                </a:solidFill>
              </a:rPr>
              <a:t>t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467076" y="1404455"/>
            <a:ext cx="11528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 err="1" smtClean="0">
                <a:solidFill>
                  <a:srgbClr val="002060"/>
                </a:solidFill>
              </a:rPr>
              <a:t>D`Alembert</a:t>
            </a:r>
            <a:endParaRPr lang="es-E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8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0"/>
            <a:ext cx="8964488" cy="6858000"/>
          </a:xfrm>
        </p:spPr>
        <p:txBody>
          <a:bodyPr>
            <a:normAutofit/>
          </a:bodyPr>
          <a:lstStyle/>
          <a:p>
            <a:endParaRPr lang="es-ES" sz="2800" b="1" dirty="0" smtClean="0">
              <a:solidFill>
                <a:srgbClr val="002060"/>
              </a:solidFill>
            </a:endParaRPr>
          </a:p>
          <a:p>
            <a:r>
              <a:rPr lang="es-ES" sz="2800" b="1" dirty="0" smtClean="0">
                <a:solidFill>
                  <a:srgbClr val="002060"/>
                </a:solidFill>
              </a:rPr>
              <a:t>Las alianzas.</a:t>
            </a:r>
          </a:p>
          <a:p>
            <a:pPr lvl="1"/>
            <a:r>
              <a:rPr lang="es-ES" sz="2400" dirty="0" smtClean="0">
                <a:solidFill>
                  <a:srgbClr val="002060"/>
                </a:solidFill>
              </a:rPr>
              <a:t>Comparación entre universidades.</a:t>
            </a:r>
          </a:p>
          <a:p>
            <a:pPr lvl="1"/>
            <a:r>
              <a:rPr lang="es-ES" sz="2400" dirty="0" smtClean="0">
                <a:solidFill>
                  <a:srgbClr val="002060"/>
                </a:solidFill>
              </a:rPr>
              <a:t>Los rankings y las alianzas. ¿Cómo establecerlas?</a:t>
            </a:r>
          </a:p>
          <a:p>
            <a:r>
              <a:rPr lang="es-ES" sz="2800" b="1" dirty="0" smtClean="0">
                <a:solidFill>
                  <a:srgbClr val="002060"/>
                </a:solidFill>
              </a:rPr>
              <a:t>La internacionalización de la docencia.</a:t>
            </a:r>
          </a:p>
          <a:p>
            <a:pPr lvl="1"/>
            <a:r>
              <a:rPr lang="es-ES" sz="2400" dirty="0" smtClean="0">
                <a:solidFill>
                  <a:srgbClr val="002060"/>
                </a:solidFill>
              </a:rPr>
              <a:t>Máster, posgrado. Redes de colaboración docente.</a:t>
            </a:r>
          </a:p>
          <a:p>
            <a:pPr lvl="1"/>
            <a:r>
              <a:rPr lang="es-ES" sz="2400" dirty="0" smtClean="0">
                <a:solidFill>
                  <a:srgbClr val="002060"/>
                </a:solidFill>
              </a:rPr>
              <a:t>Los estudiantes internacionales. El apoyo tecnológico. ¿Ir a buscarlos?</a:t>
            </a:r>
          </a:p>
          <a:p>
            <a:r>
              <a:rPr lang="es-ES" sz="2800" b="1" dirty="0" smtClean="0">
                <a:solidFill>
                  <a:srgbClr val="002060"/>
                </a:solidFill>
              </a:rPr>
              <a:t>Las redes de investigación.</a:t>
            </a:r>
          </a:p>
          <a:p>
            <a:pPr lvl="1"/>
            <a:r>
              <a:rPr lang="es-ES" sz="2400" dirty="0" smtClean="0">
                <a:solidFill>
                  <a:srgbClr val="002060"/>
                </a:solidFill>
              </a:rPr>
              <a:t>La experiencia de los campus de excelencia internacional. Los casos de Francia, Alemania y Reino Unido.</a:t>
            </a:r>
          </a:p>
          <a:p>
            <a:pPr lvl="1"/>
            <a:r>
              <a:rPr lang="es-ES" sz="2400" dirty="0" smtClean="0">
                <a:solidFill>
                  <a:srgbClr val="002060"/>
                </a:solidFill>
              </a:rPr>
              <a:t>La financiación internacional de la investigación.</a:t>
            </a:r>
          </a:p>
          <a:p>
            <a:pPr lvl="1"/>
            <a:r>
              <a:rPr lang="es-ES" sz="2400" dirty="0" smtClean="0">
                <a:solidFill>
                  <a:srgbClr val="002060"/>
                </a:solidFill>
              </a:rPr>
              <a:t>Los proyectos europeos.</a:t>
            </a:r>
          </a:p>
          <a:p>
            <a:pPr marL="457200" lvl="1" indent="0">
              <a:buNone/>
            </a:pPr>
            <a:endParaRPr lang="es-ES" dirty="0" smtClean="0">
              <a:solidFill>
                <a:srgbClr val="002060"/>
              </a:solidFill>
            </a:endParaRPr>
          </a:p>
          <a:p>
            <a:pPr lvl="1"/>
            <a:endParaRPr lang="es-ES" dirty="0" smtClean="0">
              <a:solidFill>
                <a:srgbClr val="002060"/>
              </a:solidFill>
            </a:endParaRPr>
          </a:p>
          <a:p>
            <a:endParaRPr lang="es-E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98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  <a:alpha val="62000"/>
            </a:schemeClr>
          </a:solidFill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s-ES" sz="2400" b="1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Contexto europeo de los CEI</a:t>
            </a:r>
            <a:endParaRPr lang="es-ES" sz="2400" b="1" i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3076" name="Picture 4" descr="C:\Users\ANNA\Desktop\images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71065"/>
            <a:ext cx="2304257" cy="150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4139952" y="836713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S" dirty="0" smtClean="0">
                <a:solidFill>
                  <a:srgbClr val="002060"/>
                </a:solidFill>
                <a:latin typeface="Calibri" panose="020F0502020204030204" pitchFamily="34" charset="0"/>
              </a:rPr>
              <a:t>A new «</a:t>
            </a:r>
            <a:r>
              <a:rPr lang="es-E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University</a:t>
            </a:r>
            <a:r>
              <a:rPr lang="es-E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s-E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Challenge</a:t>
            </a:r>
            <a:r>
              <a:rPr lang="es-ES" dirty="0" smtClean="0">
                <a:solidFill>
                  <a:srgbClr val="002060"/>
                </a:solidFill>
                <a:latin typeface="Calibri" panose="020F0502020204030204" pitchFamily="34" charset="0"/>
              </a:rPr>
              <a:t>» (DIUS 2008).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dirty="0" smtClean="0">
                <a:solidFill>
                  <a:srgbClr val="002060"/>
                </a:solidFill>
                <a:latin typeface="Calibri" panose="020F0502020204030204" pitchFamily="34" charset="0"/>
              </a:rPr>
              <a:t>(20 nuevos centros/campus en 2014)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Strategic</a:t>
            </a:r>
            <a:r>
              <a:rPr lang="es-E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latin typeface="Calibri" panose="020F0502020204030204" pitchFamily="34" charset="0"/>
              </a:rPr>
              <a:t>D</a:t>
            </a:r>
            <a:r>
              <a:rPr lang="es-E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evelopment</a:t>
            </a:r>
            <a:r>
              <a:rPr lang="es-E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s-E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Fund</a:t>
            </a:r>
            <a:r>
              <a:rPr lang="es-E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(SDF)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/>
              </a:rPr>
              <a:t>£ 150 M 2010-11.</a:t>
            </a:r>
          </a:p>
          <a:p>
            <a:endParaRPr lang="es-ES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285750" indent="-285750">
              <a:buFontTx/>
              <a:buChar char="-"/>
            </a:pPr>
            <a:endParaRPr lang="es-ES" dirty="0" smtClean="0"/>
          </a:p>
          <a:p>
            <a:pPr marL="285750" indent="-285750">
              <a:buFontTx/>
              <a:buChar char="-"/>
            </a:pPr>
            <a:endParaRPr lang="es-ES" dirty="0"/>
          </a:p>
        </p:txBody>
      </p:sp>
      <p:pic>
        <p:nvPicPr>
          <p:cNvPr id="3077" name="Picture 5" descr="C:\Users\ANNA\Desktop\FRANC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64904"/>
            <a:ext cx="2290273" cy="15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403648" y="2592376"/>
            <a:ext cx="38884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S" dirty="0" err="1">
                <a:solidFill>
                  <a:srgbClr val="002060"/>
                </a:solidFill>
                <a:latin typeface="Calibri" panose="020F0502020204030204" pitchFamily="34" charset="0"/>
              </a:rPr>
              <a:t>Pôles</a:t>
            </a:r>
            <a:r>
              <a:rPr lang="es-ES" dirty="0">
                <a:solidFill>
                  <a:srgbClr val="002060"/>
                </a:solidFill>
                <a:latin typeface="Calibri" panose="020F0502020204030204" pitchFamily="34" charset="0"/>
              </a:rPr>
              <a:t> de </a:t>
            </a:r>
            <a:r>
              <a:rPr lang="es-ES" dirty="0" err="1">
                <a:solidFill>
                  <a:srgbClr val="002060"/>
                </a:solidFill>
                <a:latin typeface="Calibri" panose="020F0502020204030204" pitchFamily="34" charset="0"/>
              </a:rPr>
              <a:t>Recherche</a:t>
            </a:r>
            <a:r>
              <a:rPr lang="es-ES" dirty="0">
                <a:solidFill>
                  <a:srgbClr val="002060"/>
                </a:solidFill>
                <a:latin typeface="Calibri" panose="020F0502020204030204" pitchFamily="34" charset="0"/>
              </a:rPr>
              <a:t> et </a:t>
            </a:r>
            <a:r>
              <a:rPr lang="es-ES" dirty="0" err="1">
                <a:solidFill>
                  <a:srgbClr val="002060"/>
                </a:solidFill>
                <a:latin typeface="Calibri" panose="020F0502020204030204" pitchFamily="34" charset="0"/>
              </a:rPr>
              <a:t>Enseignement</a:t>
            </a:r>
            <a:r>
              <a:rPr lang="es-ES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latin typeface="Calibri" panose="020F0502020204030204" pitchFamily="34" charset="0"/>
              </a:rPr>
              <a:t>Supérieur</a:t>
            </a:r>
            <a:r>
              <a:rPr lang="es-ES" dirty="0">
                <a:solidFill>
                  <a:srgbClr val="002060"/>
                </a:solidFill>
                <a:latin typeface="Calibri" panose="020F0502020204030204" pitchFamily="34" charset="0"/>
              </a:rPr>
              <a:t> (PRES 2006).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dirty="0">
                <a:solidFill>
                  <a:srgbClr val="002060"/>
                </a:solidFill>
                <a:latin typeface="Calibri" panose="020F0502020204030204" pitchFamily="34" charset="0"/>
              </a:rPr>
              <a:t>Mapa de Pres 2008.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dirty="0">
                <a:solidFill>
                  <a:srgbClr val="002060"/>
                </a:solidFill>
                <a:latin typeface="Calibri" panose="020F0502020204030204" pitchFamily="34" charset="0"/>
              </a:rPr>
              <a:t>Programa CAMPUS 2008.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dirty="0">
                <a:solidFill>
                  <a:srgbClr val="002060"/>
                </a:solidFill>
                <a:latin typeface="Calibri" panose="020F0502020204030204" pitchFamily="34" charset="0"/>
              </a:rPr>
              <a:t>Lyon Cité </a:t>
            </a:r>
            <a:r>
              <a:rPr lang="es-ES" dirty="0" err="1">
                <a:solidFill>
                  <a:srgbClr val="002060"/>
                </a:solidFill>
                <a:latin typeface="Calibri" panose="020F0502020204030204" pitchFamily="34" charset="0"/>
              </a:rPr>
              <a:t>Université</a:t>
            </a:r>
            <a:r>
              <a:rPr lang="es-ES" dirty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dirty="0">
                <a:solidFill>
                  <a:srgbClr val="002060"/>
                </a:solidFill>
                <a:latin typeface="Calibri" panose="020F0502020204030204" pitchFamily="34" charset="0"/>
              </a:rPr>
              <a:t>Campus </a:t>
            </a:r>
            <a:r>
              <a:rPr lang="es-ES" dirty="0" err="1">
                <a:solidFill>
                  <a:srgbClr val="002060"/>
                </a:solidFill>
                <a:latin typeface="Calibri" panose="020F0502020204030204" pitchFamily="34" charset="0"/>
              </a:rPr>
              <a:t>Strasbourg</a:t>
            </a:r>
            <a:r>
              <a:rPr lang="es-ES" dirty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dirty="0" err="1">
                <a:solidFill>
                  <a:srgbClr val="002060"/>
                </a:solidFill>
                <a:latin typeface="Calibri" panose="020F0502020204030204" pitchFamily="34" charset="0"/>
              </a:rPr>
              <a:t>Université</a:t>
            </a:r>
            <a:r>
              <a:rPr lang="es-ES" dirty="0">
                <a:solidFill>
                  <a:srgbClr val="002060"/>
                </a:solidFill>
                <a:latin typeface="Calibri" panose="020F0502020204030204" pitchFamily="34" charset="0"/>
              </a:rPr>
              <a:t> de Toulouse. </a:t>
            </a:r>
          </a:p>
          <a:p>
            <a:pPr marL="285750" indent="-285750">
              <a:buFontTx/>
              <a:buChar char="-"/>
            </a:pPr>
            <a:endParaRPr lang="es-ES" dirty="0" smtClean="0"/>
          </a:p>
          <a:p>
            <a:pPr marL="285750" indent="-285750">
              <a:buFontTx/>
              <a:buChar char="-"/>
            </a:pPr>
            <a:endParaRPr lang="es-ES" dirty="0" smtClean="0"/>
          </a:p>
          <a:p>
            <a:pPr marL="285750" indent="-285750">
              <a:buFontTx/>
              <a:buChar char="-"/>
            </a:pPr>
            <a:endParaRPr lang="es-ES" dirty="0" smtClean="0"/>
          </a:p>
          <a:p>
            <a:endParaRPr lang="es-ES" dirty="0"/>
          </a:p>
        </p:txBody>
      </p:sp>
      <p:pic>
        <p:nvPicPr>
          <p:cNvPr id="2050" name="Picture 2" descr="C:\Users\ANNA\Desktop\1024px-Bandera_de_Alemani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085184"/>
            <a:ext cx="2289600" cy="137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177076" y="533808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S" dirty="0" smtClean="0">
                <a:solidFill>
                  <a:srgbClr val="002060"/>
                </a:solidFill>
                <a:latin typeface="Calibri" panose="020F0502020204030204" pitchFamily="34" charset="0"/>
              </a:rPr>
              <a:t>«</a:t>
            </a:r>
            <a:r>
              <a:rPr lang="es-ES" dirty="0" err="1">
                <a:solidFill>
                  <a:srgbClr val="002060"/>
                </a:solidFill>
                <a:latin typeface="Calibri" panose="020F0502020204030204" pitchFamily="34" charset="0"/>
              </a:rPr>
              <a:t>Initiative</a:t>
            </a:r>
            <a:r>
              <a:rPr lang="es-ES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latin typeface="Calibri" panose="020F0502020204030204" pitchFamily="34" charset="0"/>
              </a:rPr>
              <a:t>for</a:t>
            </a:r>
            <a:r>
              <a:rPr lang="es-ES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latin typeface="Calibri" panose="020F0502020204030204" pitchFamily="34" charset="0"/>
              </a:rPr>
              <a:t>Excellence</a:t>
            </a:r>
            <a:r>
              <a:rPr lang="es-ES" dirty="0">
                <a:solidFill>
                  <a:srgbClr val="002060"/>
                </a:solidFill>
                <a:latin typeface="Calibri" panose="020F0502020204030204" pitchFamily="34" charset="0"/>
              </a:rPr>
              <a:t>» (2006-2012)</a:t>
            </a:r>
          </a:p>
        </p:txBody>
      </p:sp>
    </p:spTree>
    <p:extLst>
      <p:ext uri="{BB962C8B-B14F-4D97-AF65-F5344CB8AC3E}">
        <p14:creationId xmlns:p14="http://schemas.microsoft.com/office/powerpoint/2010/main" val="225692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1800" b="1" dirty="0" smtClean="0"/>
              <a:t>La investigación</a:t>
            </a:r>
            <a:endParaRPr lang="es-ES" sz="1800" b="1" dirty="0"/>
          </a:p>
        </p:txBody>
      </p:sp>
      <p:grpSp>
        <p:nvGrpSpPr>
          <p:cNvPr id="8" name="7 Grupo"/>
          <p:cNvGrpSpPr/>
          <p:nvPr/>
        </p:nvGrpSpPr>
        <p:grpSpPr>
          <a:xfrm>
            <a:off x="0" y="579107"/>
            <a:ext cx="9144000" cy="6018245"/>
            <a:chOff x="0" y="579107"/>
            <a:chExt cx="9144000" cy="6018245"/>
          </a:xfrm>
        </p:grpSpPr>
        <p:grpSp>
          <p:nvGrpSpPr>
            <p:cNvPr id="6" name="5 Grupo"/>
            <p:cNvGrpSpPr/>
            <p:nvPr/>
          </p:nvGrpSpPr>
          <p:grpSpPr>
            <a:xfrm>
              <a:off x="0" y="579107"/>
              <a:ext cx="9144000" cy="6018245"/>
              <a:chOff x="0" y="579107"/>
              <a:chExt cx="9144000" cy="6018245"/>
            </a:xfrm>
          </p:grpSpPr>
          <p:pic>
            <p:nvPicPr>
              <p:cNvPr id="3" name="Imagen 2" descr="T1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79107"/>
                <a:ext cx="9144000" cy="6018245"/>
              </a:xfrm>
              <a:prstGeom prst="rect">
                <a:avLst/>
              </a:prstGeom>
            </p:spPr>
          </p:pic>
          <p:sp>
            <p:nvSpPr>
              <p:cNvPr id="5" name="4 Rectángulo"/>
              <p:cNvSpPr/>
              <p:nvPr/>
            </p:nvSpPr>
            <p:spPr>
              <a:xfrm>
                <a:off x="59257" y="633388"/>
                <a:ext cx="589156" cy="1440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7" name="6 Elipse"/>
            <p:cNvSpPr/>
            <p:nvPr/>
          </p:nvSpPr>
          <p:spPr>
            <a:xfrm>
              <a:off x="8100392" y="3501008"/>
              <a:ext cx="576064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3939183" y="5618068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 smtClean="0">
                <a:solidFill>
                  <a:schemeClr val="bg2"/>
                </a:solidFill>
                <a:latin typeface="Century Gothic"/>
                <a:cs typeface="Century Gothic"/>
              </a:rPr>
              <a:t>La producción científica es mayor de la que correspondería por el tamaño de la economía española, más aun cuando se considera el bajo gasto que se realiza en actividades de I+D en el SUE.</a:t>
            </a:r>
          </a:p>
        </p:txBody>
      </p:sp>
    </p:spTree>
    <p:extLst>
      <p:ext uri="{BB962C8B-B14F-4D97-AF65-F5344CB8AC3E}">
        <p14:creationId xmlns:p14="http://schemas.microsoft.com/office/powerpoint/2010/main" val="109648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68760"/>
          </a:xfrm>
        </p:spPr>
        <p:txBody>
          <a:bodyPr>
            <a:normAutofit/>
          </a:bodyPr>
          <a:lstStyle/>
          <a:p>
            <a:pPr algn="l"/>
            <a:r>
              <a:rPr lang="es-ES" sz="1800" b="1" i="1" dirty="0" smtClean="0">
                <a:solidFill>
                  <a:srgbClr val="002060"/>
                </a:solidFill>
              </a:rPr>
              <a:t>El CEI-CANARIAS Campus Atlántico </a:t>
            </a:r>
            <a:r>
              <a:rPr lang="es-ES" sz="1800" b="1" i="1" dirty="0" err="1" smtClean="0">
                <a:solidFill>
                  <a:srgbClr val="002060"/>
                </a:solidFill>
              </a:rPr>
              <a:t>Tricontinental</a:t>
            </a:r>
            <a:r>
              <a:rPr lang="es-ES" sz="1800" b="1" i="1" dirty="0" smtClean="0">
                <a:solidFill>
                  <a:srgbClr val="002060"/>
                </a:solidFill>
              </a:rPr>
              <a:t> de las universidades canarias: </a:t>
            </a:r>
            <a:r>
              <a:rPr lang="es-ES" sz="1800" dirty="0" smtClean="0">
                <a:solidFill>
                  <a:srgbClr val="002060"/>
                </a:solidFill>
              </a:rPr>
              <a:t>centro Atlántico referente como catalizador de talento y de proyectos  docentes, de investigación, </a:t>
            </a:r>
            <a:br>
              <a:rPr lang="es-ES" sz="1800" dirty="0" smtClean="0">
                <a:solidFill>
                  <a:srgbClr val="002060"/>
                </a:solidFill>
              </a:rPr>
            </a:br>
            <a:r>
              <a:rPr lang="es-ES" sz="1800" dirty="0" smtClean="0">
                <a:solidFill>
                  <a:srgbClr val="002060"/>
                </a:solidFill>
              </a:rPr>
              <a:t>de innovación y transferencia para el eje Europa-África-Latinoamérica</a:t>
            </a:r>
            <a:r>
              <a:rPr lang="es-ES" sz="1400" dirty="0" smtClean="0">
                <a:solidFill>
                  <a:srgbClr val="002060"/>
                </a:solidFill>
              </a:rPr>
              <a:t>.</a:t>
            </a:r>
            <a:br>
              <a:rPr lang="es-ES" sz="1400" dirty="0" smtClean="0">
                <a:solidFill>
                  <a:srgbClr val="002060"/>
                </a:solidFill>
              </a:rPr>
            </a:br>
            <a:endParaRPr lang="es-ES" sz="1400" dirty="0">
              <a:solidFill>
                <a:srgbClr val="00206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7505" y="3789040"/>
            <a:ext cx="8856984" cy="3068960"/>
          </a:xfrm>
        </p:spPr>
        <p:txBody>
          <a:bodyPr>
            <a:normAutofit/>
          </a:bodyPr>
          <a:lstStyle/>
          <a:p>
            <a:pPr algn="l"/>
            <a:r>
              <a:rPr lang="es-ES" sz="1600" b="1" dirty="0" smtClean="0">
                <a:solidFill>
                  <a:srgbClr val="002060"/>
                </a:solidFill>
              </a:rPr>
              <a:t>Tres áreas de especialización singulares.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rgbClr val="002060"/>
                </a:solidFill>
              </a:rPr>
              <a:t>Ámbitos alrededor del mar: Marino (Ciencias y Tecnologías Marinas), Marítimo (Turismo, Economía del Mar)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rgbClr val="002060"/>
                </a:solidFill>
              </a:rPr>
              <a:t>Astrofísica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rgbClr val="002060"/>
                </a:solidFill>
              </a:rPr>
              <a:t>Biomedicina aplicada a la Cooperación al Desarrollo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sz="1400" dirty="0" smtClean="0">
              <a:solidFill>
                <a:srgbClr val="002060"/>
              </a:solidFill>
            </a:endParaRPr>
          </a:p>
          <a:p>
            <a:pPr algn="l"/>
            <a:r>
              <a:rPr lang="es-ES" sz="1600" b="1" dirty="0" smtClean="0">
                <a:solidFill>
                  <a:srgbClr val="002060"/>
                </a:solidFill>
              </a:rPr>
              <a:t>Generación de alianzas y redes para su desarrollo.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rgbClr val="002060"/>
                </a:solidFill>
              </a:rPr>
              <a:t>Redes y alianzas nacionales.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rgbClr val="002060"/>
                </a:solidFill>
              </a:rPr>
              <a:t>Redes internacionales.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rgbClr val="002060"/>
                </a:solidFill>
              </a:rPr>
              <a:t>Red UNAMUNO de Universidades de Regiones </a:t>
            </a:r>
            <a:r>
              <a:rPr lang="es-ES" sz="1400" dirty="0" err="1" smtClean="0">
                <a:solidFill>
                  <a:srgbClr val="002060"/>
                </a:solidFill>
              </a:rPr>
              <a:t>Ultraperiféricas</a:t>
            </a:r>
            <a:r>
              <a:rPr lang="es-ES" sz="1400" dirty="0" smtClean="0">
                <a:solidFill>
                  <a:srgbClr val="002060"/>
                </a:solidFill>
              </a:rPr>
              <a:t> de la Unión Europea (RUP), lideradas por Canarias.</a:t>
            </a:r>
          </a:p>
          <a:p>
            <a:pPr algn="l"/>
            <a:endParaRPr lang="es-ES" sz="16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5"/>
            <a:ext cx="2261433" cy="83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Telescop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964" y="1412775"/>
            <a:ext cx="2232248" cy="82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nder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299" y="2542909"/>
            <a:ext cx="2261432" cy="83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studian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964" y="2778239"/>
            <a:ext cx="2232248" cy="82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79512" y="1367848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002060"/>
                </a:solidFill>
              </a:rPr>
              <a:t>Mejora docente y adaptación al EEES</a:t>
            </a:r>
            <a:endParaRPr lang="es-ES" sz="1400" dirty="0">
              <a:solidFill>
                <a:srgbClr val="00206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716016" y="162208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572000" y="1490967"/>
            <a:ext cx="1520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002060"/>
                </a:solidFill>
              </a:rPr>
              <a:t>Mejora científica</a:t>
            </a:r>
            <a:endParaRPr lang="es-ES" sz="1400" dirty="0">
              <a:solidFill>
                <a:srgbClr val="00206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427985" y="2778239"/>
            <a:ext cx="1664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solidFill>
                  <a:srgbClr val="002060"/>
                </a:solidFill>
              </a:rPr>
              <a:t>Transformación </a:t>
            </a:r>
          </a:p>
          <a:p>
            <a:pPr algn="ctr"/>
            <a:r>
              <a:rPr lang="es-ES" sz="1400" dirty="0" smtClean="0">
                <a:solidFill>
                  <a:srgbClr val="002060"/>
                </a:solidFill>
              </a:rPr>
              <a:t>del Campus</a:t>
            </a:r>
            <a:endParaRPr lang="es-ES" sz="1400" dirty="0">
              <a:solidFill>
                <a:srgbClr val="00206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" y="2542909"/>
            <a:ext cx="19077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solidFill>
                  <a:srgbClr val="002060"/>
                </a:solidFill>
              </a:rPr>
              <a:t>Innovación y transferencia del conocimiento e internalización</a:t>
            </a:r>
            <a:endParaRPr lang="es-E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9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  <p:bldP spid="6" grpId="0"/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es-ES" sz="2400" b="1" dirty="0" smtClean="0">
                <a:solidFill>
                  <a:srgbClr val="002060"/>
                </a:solidFill>
              </a:rPr>
              <a:t>Ingresos de las universidades públicas para investigación aplicada y proporción internacional de estos ingresos. </a:t>
            </a:r>
            <a:br>
              <a:rPr lang="es-ES" sz="2400" b="1" dirty="0" smtClean="0">
                <a:solidFill>
                  <a:srgbClr val="002060"/>
                </a:solidFill>
              </a:rPr>
            </a:br>
            <a:endParaRPr lang="es-ES" sz="2400" b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57665"/>
            <a:ext cx="6768752" cy="385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971600" y="6165304"/>
            <a:ext cx="7812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rgbClr val="002060"/>
                </a:solidFill>
              </a:rPr>
              <a:t>Fuente:</a:t>
            </a:r>
            <a:r>
              <a:rPr lang="es-ES" sz="1200" dirty="0">
                <a:solidFill>
                  <a:srgbClr val="002060"/>
                </a:solidFill>
              </a:rPr>
              <a:t> </a:t>
            </a:r>
            <a:r>
              <a:rPr lang="es-ES" sz="1200" dirty="0" smtClean="0">
                <a:solidFill>
                  <a:srgbClr val="002060"/>
                </a:solidFill>
              </a:rPr>
              <a:t>Elaboración propia con datos de  La </a:t>
            </a:r>
            <a:r>
              <a:rPr lang="es-ES" sz="1200" dirty="0">
                <a:solidFill>
                  <a:srgbClr val="002060"/>
                </a:solidFill>
              </a:rPr>
              <a:t>Universidad  Española  en cifras </a:t>
            </a:r>
            <a:r>
              <a:rPr lang="es-ES" sz="1200" dirty="0" smtClean="0">
                <a:solidFill>
                  <a:srgbClr val="002060"/>
                </a:solidFill>
              </a:rPr>
              <a:t>, ediciones 2004, 2006, 2008, 2010 y 2012, Conferencia de Rectores de las Universidades Españolas (CRUE).</a:t>
            </a:r>
            <a:endParaRPr lang="es-E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1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34458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800" i="1" dirty="0" smtClean="0">
                <a:solidFill>
                  <a:srgbClr val="002060"/>
                </a:solidFill>
              </a:rPr>
              <a:t>5. Un comentario final.</a:t>
            </a:r>
            <a:endParaRPr lang="es-ES" sz="4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40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313" y="1065213"/>
            <a:ext cx="8642350" cy="5616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8" name="2 Título"/>
          <p:cNvSpPr txBox="1">
            <a:spLocks/>
          </p:cNvSpPr>
          <p:nvPr/>
        </p:nvSpPr>
        <p:spPr>
          <a:xfrm>
            <a:off x="144463" y="115888"/>
            <a:ext cx="8856662" cy="720725"/>
          </a:xfrm>
          <a:prstGeom prst="rect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2800" dirty="0" err="1" smtClean="0"/>
              <a:t>Changes</a:t>
            </a:r>
            <a:r>
              <a:rPr lang="es-ES" sz="2800" dirty="0" smtClean="0"/>
              <a:t> in </a:t>
            </a:r>
            <a:r>
              <a:rPr lang="es-ES" sz="2800" dirty="0" err="1" smtClean="0"/>
              <a:t>australian</a:t>
            </a:r>
            <a:r>
              <a:rPr lang="es-ES" sz="2800" dirty="0" smtClean="0"/>
              <a:t> </a:t>
            </a:r>
            <a:r>
              <a:rPr lang="es-ES" sz="2800" dirty="0" err="1" smtClean="0"/>
              <a:t>universities</a:t>
            </a:r>
            <a:endParaRPr lang="es-ES" sz="2800" dirty="0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04925"/>
            <a:ext cx="287972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4 Rectángulo"/>
          <p:cNvSpPr>
            <a:spLocks noChangeArrowheads="1"/>
          </p:cNvSpPr>
          <p:nvPr/>
        </p:nvSpPr>
        <p:spPr bwMode="auto">
          <a:xfrm>
            <a:off x="4356100" y="3429000"/>
            <a:ext cx="40322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altLang="es-ES" sz="2000" i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“</a:t>
            </a:r>
            <a:r>
              <a:rPr lang="es-ES" altLang="es-ES" sz="2000" i="1" kern="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The</a:t>
            </a:r>
            <a:r>
              <a:rPr lang="es-ES" altLang="es-ES" sz="2000" i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2000" i="1" kern="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traditional</a:t>
            </a:r>
            <a:r>
              <a:rPr lang="es-ES" altLang="es-ES" sz="2000" i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2000" i="1" kern="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university</a:t>
            </a:r>
            <a:r>
              <a:rPr lang="es-ES" altLang="es-ES" sz="2000" i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2000" i="1" kern="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model</a:t>
            </a:r>
            <a:r>
              <a:rPr lang="es-ES" altLang="es-ES" sz="2000" i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2000" i="1" kern="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is</a:t>
            </a:r>
            <a:r>
              <a:rPr lang="es-ES" altLang="es-ES" sz="2000" i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2000" i="1" kern="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the</a:t>
            </a:r>
            <a:r>
              <a:rPr lang="es-ES" altLang="es-ES" sz="2000" i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2000" i="1" kern="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analogue</a:t>
            </a:r>
            <a:r>
              <a:rPr lang="es-ES" altLang="es-ES" sz="2000" i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of </a:t>
            </a:r>
            <a:r>
              <a:rPr lang="es-ES" altLang="es-ES" sz="2000" i="1" kern="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the</a:t>
            </a:r>
            <a:r>
              <a:rPr lang="es-ES" altLang="es-ES" sz="2000" i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2000" i="1" kern="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print</a:t>
            </a:r>
            <a:r>
              <a:rPr lang="es-ES" altLang="es-ES" sz="2000" i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2000" i="1" kern="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newspaper</a:t>
            </a:r>
            <a:r>
              <a:rPr lang="es-ES" altLang="es-ES" sz="20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s-ES" altLang="es-ES" sz="20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s-ES" altLang="es-ES" sz="2000" i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….. 15 </a:t>
            </a:r>
            <a:r>
              <a:rPr lang="es-ES" altLang="es-ES" sz="2000" i="1" kern="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years</a:t>
            </a:r>
            <a:r>
              <a:rPr lang="es-ES" altLang="es-ES" sz="2000" i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2000" i="1" kern="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max</a:t>
            </a:r>
            <a:r>
              <a:rPr lang="es-ES" altLang="es-ES" sz="2000" i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2000" i="1" kern="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you´ve</a:t>
            </a:r>
            <a:r>
              <a:rPr lang="es-ES" altLang="es-ES" sz="2000" i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2000" i="1" kern="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got</a:t>
            </a:r>
            <a:r>
              <a:rPr lang="es-ES" altLang="es-ES" sz="2000" i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2000" i="1" kern="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the</a:t>
            </a:r>
            <a:r>
              <a:rPr lang="es-ES" altLang="es-ES" sz="2000" i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2000" i="1" kern="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transformation</a:t>
            </a:r>
            <a:r>
              <a:rPr lang="es-ES" altLang="es-ES" sz="2000" i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”.</a:t>
            </a:r>
            <a:endParaRPr lang="es-ES" altLang="es-ES" sz="2000" kern="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5 Rectángulo"/>
          <p:cNvSpPr>
            <a:spLocks noChangeArrowheads="1"/>
          </p:cNvSpPr>
          <p:nvPr/>
        </p:nvSpPr>
        <p:spPr bwMode="auto">
          <a:xfrm>
            <a:off x="4067944" y="1304926"/>
            <a:ext cx="417646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altLang="es-ES" sz="2000" i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“The current Australian university model, a broad-based teaching and research institution, with a large base of assets and back office, will prove unviable in all but a few cases”.</a:t>
            </a:r>
            <a:endParaRPr lang="es-ES" altLang="es-ES" sz="2000" kern="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539750" y="5670550"/>
            <a:ext cx="1944688" cy="8636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b="1" kern="0" dirty="0" err="1">
                <a:solidFill>
                  <a:srgbClr val="FFFFFF"/>
                </a:solidFill>
              </a:rPr>
              <a:t>Improve</a:t>
            </a:r>
            <a:r>
              <a:rPr lang="es-ES" sz="2000" b="1" kern="0" dirty="0">
                <a:solidFill>
                  <a:srgbClr val="FFFFFF"/>
                </a:solidFill>
              </a:rPr>
              <a:t> </a:t>
            </a:r>
            <a:r>
              <a:rPr lang="es-ES" sz="2000" b="1" kern="0" dirty="0" err="1">
                <a:solidFill>
                  <a:srgbClr val="FFFFFF"/>
                </a:solidFill>
              </a:rPr>
              <a:t>efficiency</a:t>
            </a:r>
            <a:endParaRPr lang="es-ES" sz="2000" b="1" kern="0" dirty="0">
              <a:solidFill>
                <a:srgbClr val="FFFFFF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3563938" y="5673725"/>
            <a:ext cx="1943100" cy="8636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b="1" kern="0" dirty="0">
                <a:solidFill>
                  <a:srgbClr val="FFFFFF"/>
                </a:solidFill>
              </a:rPr>
              <a:t>Professional </a:t>
            </a:r>
            <a:r>
              <a:rPr lang="es-ES" sz="2000" b="1" kern="0" dirty="0" err="1">
                <a:solidFill>
                  <a:srgbClr val="FFFFFF"/>
                </a:solidFill>
              </a:rPr>
              <a:t>management</a:t>
            </a:r>
            <a:endParaRPr lang="es-ES" sz="2000" b="1" kern="0" dirty="0">
              <a:solidFill>
                <a:srgbClr val="FFFFFF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6516688" y="5661025"/>
            <a:ext cx="1944687" cy="8636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b="1" kern="0" dirty="0" err="1">
                <a:solidFill>
                  <a:srgbClr val="FFFFFF"/>
                </a:solidFill>
              </a:rPr>
              <a:t>Audacity</a:t>
            </a:r>
            <a:endParaRPr lang="es-ES" sz="2000" b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11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2400" cy="2592288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LA MOVILIDAD </a:t>
            </a:r>
            <a:br>
              <a:rPr lang="es-ES" b="1" dirty="0" smtClean="0">
                <a:solidFill>
                  <a:srgbClr val="002060"/>
                </a:solidFill>
              </a:rPr>
            </a:br>
            <a:r>
              <a:rPr lang="es-ES" b="1" dirty="0" smtClean="0">
                <a:solidFill>
                  <a:srgbClr val="002060"/>
                </a:solidFill>
              </a:rPr>
              <a:t>Y LA INTERNACIONALIZACIÓN </a:t>
            </a:r>
            <a:br>
              <a:rPr lang="es-ES" b="1" dirty="0" smtClean="0">
                <a:solidFill>
                  <a:srgbClr val="002060"/>
                </a:solidFill>
              </a:rPr>
            </a:br>
            <a:r>
              <a:rPr lang="es-ES" b="1" dirty="0" smtClean="0">
                <a:solidFill>
                  <a:srgbClr val="002060"/>
                </a:solidFill>
              </a:rPr>
              <a:t>DE LA UNIVERSIDAD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7504" y="4509120"/>
            <a:ext cx="8856984" cy="2016224"/>
          </a:xfrm>
        </p:spPr>
        <p:txBody>
          <a:bodyPr>
            <a:normAutofit fontScale="70000" lnSpcReduction="20000"/>
          </a:bodyPr>
          <a:lstStyle/>
          <a:p>
            <a:pPr algn="r"/>
            <a:endParaRPr lang="es-ES" sz="2400" i="1" dirty="0" smtClean="0">
              <a:solidFill>
                <a:srgbClr val="002060"/>
              </a:solidFill>
            </a:endParaRPr>
          </a:p>
          <a:p>
            <a:pPr algn="r"/>
            <a:endParaRPr lang="es-ES" sz="2400" i="1" dirty="0">
              <a:solidFill>
                <a:srgbClr val="002060"/>
              </a:solidFill>
            </a:endParaRPr>
          </a:p>
          <a:p>
            <a:pPr algn="r"/>
            <a:endParaRPr lang="es-ES" sz="2400" i="1" dirty="0" smtClean="0">
              <a:solidFill>
                <a:srgbClr val="002060"/>
              </a:solidFill>
            </a:endParaRPr>
          </a:p>
          <a:p>
            <a:pPr algn="r"/>
            <a:endParaRPr lang="es-ES" sz="2400" i="1" dirty="0">
              <a:solidFill>
                <a:srgbClr val="002060"/>
              </a:solidFill>
            </a:endParaRPr>
          </a:p>
          <a:p>
            <a:pPr algn="r"/>
            <a:r>
              <a:rPr lang="es-ES" sz="2900" i="1" dirty="0">
                <a:solidFill>
                  <a:srgbClr val="002060"/>
                </a:solidFill>
              </a:rPr>
              <a:t>Francisco Michavila</a:t>
            </a:r>
          </a:p>
          <a:p>
            <a:pPr algn="r"/>
            <a:r>
              <a:rPr lang="es-ES" sz="2900" dirty="0">
                <a:solidFill>
                  <a:srgbClr val="002060"/>
                </a:solidFill>
              </a:rPr>
              <a:t>Acto Académico de Investidura de Doctores </a:t>
            </a:r>
          </a:p>
          <a:p>
            <a:pPr algn="r"/>
            <a:r>
              <a:rPr lang="es-ES" sz="2900" dirty="0">
                <a:solidFill>
                  <a:srgbClr val="002060"/>
                </a:solidFill>
              </a:rPr>
              <a:t>Universidad de Las Palmas de Gran Canaria, 30 de enero de 2016</a:t>
            </a:r>
          </a:p>
        </p:txBody>
      </p:sp>
    </p:spTree>
    <p:extLst>
      <p:ext uri="{BB962C8B-B14F-4D97-AF65-F5344CB8AC3E}">
        <p14:creationId xmlns:p14="http://schemas.microsoft.com/office/powerpoint/2010/main" val="305273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756592" y="0"/>
            <a:ext cx="8229600" cy="908720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200" b="1" dirty="0" smtClean="0">
                <a:solidFill>
                  <a:srgbClr val="002060"/>
                </a:solidFill>
              </a:rPr>
              <a:t>La Universidad decimonónica</a:t>
            </a:r>
            <a:endParaRPr lang="es-ES" sz="3200" b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792088"/>
            <a:ext cx="9144000" cy="6093296"/>
          </a:xfrm>
          <a:gradFill>
            <a:gsLst>
              <a:gs pos="36000">
                <a:srgbClr val="FFEFD1">
                  <a:lumMod val="34000"/>
                  <a:lumOff val="66000"/>
                  <a:alpha val="39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s-ES" sz="2000" dirty="0" smtClean="0">
                <a:solidFill>
                  <a:srgbClr val="002060"/>
                </a:solidFill>
              </a:rPr>
              <a:t>En </a:t>
            </a:r>
            <a:r>
              <a:rPr lang="es-ES" sz="2000" b="1" dirty="0" smtClean="0">
                <a:solidFill>
                  <a:srgbClr val="002060"/>
                </a:solidFill>
              </a:rPr>
              <a:t>España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s-ES" sz="1800" dirty="0" smtClean="0">
                <a:solidFill>
                  <a:srgbClr val="002060"/>
                </a:solidFill>
              </a:rPr>
              <a:t>Absoluta toma de control por el poder estatal.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s-ES" sz="1800" dirty="0" smtClean="0">
                <a:solidFill>
                  <a:srgbClr val="002060"/>
                </a:solidFill>
              </a:rPr>
              <a:t>8.000 estudiantes (4.800 en Madrid).</a:t>
            </a:r>
          </a:p>
          <a:p>
            <a:pPr lvl="1">
              <a:buFont typeface="Calibri" panose="020F0502020204030204" pitchFamily="34" charset="0"/>
              <a:buChar char="−"/>
            </a:pPr>
            <a:endParaRPr lang="es-ES" sz="16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ES" sz="1800" dirty="0" smtClean="0">
                <a:solidFill>
                  <a:srgbClr val="002060"/>
                </a:solidFill>
              </a:rPr>
              <a:t>La Universidad del siglo XIX </a:t>
            </a:r>
            <a:r>
              <a:rPr lang="es-ES" sz="1800" dirty="0">
                <a:solidFill>
                  <a:srgbClr val="002060"/>
                </a:solidFill>
              </a:rPr>
              <a:t>,</a:t>
            </a:r>
            <a:r>
              <a:rPr lang="es-ES" sz="1800" dirty="0" smtClean="0">
                <a:solidFill>
                  <a:srgbClr val="002060"/>
                </a:solidFill>
              </a:rPr>
              <a:t> </a:t>
            </a:r>
            <a:r>
              <a:rPr lang="es-ES" sz="1800" i="1" dirty="0" smtClean="0">
                <a:solidFill>
                  <a:srgbClr val="002060"/>
                </a:solidFill>
              </a:rPr>
              <a:t>“una cosa muerta por dentro” </a:t>
            </a:r>
            <a:r>
              <a:rPr lang="es-ES" sz="1800" dirty="0" smtClean="0">
                <a:solidFill>
                  <a:srgbClr val="002060"/>
                </a:solidFill>
              </a:rPr>
              <a:t>(1899).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sz="1800" i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ES" sz="1800" b="1" dirty="0" smtClean="0">
                <a:solidFill>
                  <a:srgbClr val="002060"/>
                </a:solidFill>
              </a:rPr>
              <a:t>M. de Unamuno: </a:t>
            </a:r>
            <a:r>
              <a:rPr lang="es-ES" sz="1800" dirty="0" smtClean="0">
                <a:solidFill>
                  <a:srgbClr val="002060"/>
                </a:solidFill>
              </a:rPr>
              <a:t>se ha rebajado hasta no ser sino el deporte de algunos mandarines” (1895).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sz="18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ES" sz="1800" b="1" dirty="0" smtClean="0">
                <a:solidFill>
                  <a:srgbClr val="002060"/>
                </a:solidFill>
              </a:rPr>
              <a:t>Giner de los Ríos: “Escritos sobre la Universidad española”.</a:t>
            </a:r>
            <a:endParaRPr lang="es-ES" sz="1800" b="1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es-ES" sz="1800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es-ES" sz="2000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es-ES" sz="2000" dirty="0" smtClean="0">
              <a:solidFill>
                <a:srgbClr val="002060"/>
              </a:solidFill>
            </a:endParaRPr>
          </a:p>
        </p:txBody>
      </p:sp>
      <p:pic>
        <p:nvPicPr>
          <p:cNvPr id="3074" name="Picture 2" descr="http://personal.us.es/alporu/Images/historia/leccion_de_memo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286" y="327024"/>
            <a:ext cx="2070202" cy="206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7236296" y="2388979"/>
            <a:ext cx="15841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solidFill>
                  <a:srgbClr val="002060"/>
                </a:solidFill>
              </a:rPr>
              <a:t>Macías </a:t>
            </a:r>
            <a:r>
              <a:rPr lang="es-ES" sz="1400" dirty="0" err="1" smtClean="0">
                <a:solidFill>
                  <a:srgbClr val="002060"/>
                </a:solidFill>
              </a:rPr>
              <a:t>Picavea</a:t>
            </a:r>
            <a:endParaRPr lang="es-ES" sz="1400" dirty="0">
              <a:solidFill>
                <a:srgbClr val="002060"/>
              </a:solidFill>
            </a:endParaRPr>
          </a:p>
        </p:txBody>
      </p:sp>
      <p:pic>
        <p:nvPicPr>
          <p:cNvPr id="3076" name="Picture 4" descr="mapa universidades 18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10" y="4036442"/>
            <a:ext cx="518457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61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36000">
                <a:srgbClr val="FFEFD1">
                  <a:lumMod val="0"/>
                  <a:lumOff val="100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es-ES" sz="20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ES" sz="2000" dirty="0" smtClean="0">
                <a:solidFill>
                  <a:srgbClr val="002060"/>
                </a:solidFill>
              </a:rPr>
              <a:t>En </a:t>
            </a:r>
            <a:r>
              <a:rPr lang="es-ES" sz="2000" b="1" dirty="0" smtClean="0">
                <a:solidFill>
                  <a:srgbClr val="002060"/>
                </a:solidFill>
              </a:rPr>
              <a:t>Francia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2060"/>
                </a:solidFill>
              </a:rPr>
              <a:t>Tendencia similar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s-ES" sz="2000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s-ES" sz="2000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s-ES" sz="2000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s-ES" sz="2000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s-ES" sz="2000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s-ES" sz="2000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2060"/>
                </a:solidFill>
              </a:rPr>
              <a:t>En 1886, se vuelve a otorgar el estatuto de universidad a las cinco facultades de la Academia de París, incluyendo la Escuela Superior de Farmacia.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2060"/>
                </a:solidFill>
              </a:rPr>
              <a:t>El 19 de noviembre de 1896 fue reinaugurada la Universidad de París por el presidente de la República, Félix </a:t>
            </a:r>
            <a:r>
              <a:rPr lang="es-ES" sz="2000" dirty="0" err="1" smtClean="0">
                <a:solidFill>
                  <a:srgbClr val="002060"/>
                </a:solidFill>
              </a:rPr>
              <a:t>Faure</a:t>
            </a:r>
            <a:r>
              <a:rPr lang="es-ES" sz="2000" dirty="0" smtClean="0">
                <a:solidFill>
                  <a:srgbClr val="002060"/>
                </a:solidFill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s-ES" sz="2000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5040560" cy="296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92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36" y="116632"/>
            <a:ext cx="8568952" cy="429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59475" y="5085184"/>
            <a:ext cx="766567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2060"/>
                </a:solidFill>
              </a:rPr>
              <a:t>Comparación  con las concepciones nacionales de la Universidad en: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s-ES" sz="2000" dirty="0" smtClean="0">
                <a:solidFill>
                  <a:srgbClr val="002060"/>
                </a:solidFill>
              </a:rPr>
              <a:t>Francia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s-ES" sz="2000" dirty="0" smtClean="0">
                <a:solidFill>
                  <a:srgbClr val="002060"/>
                </a:solidFill>
              </a:rPr>
              <a:t>Inglaterra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s-ES" sz="2000" dirty="0" smtClean="0">
                <a:solidFill>
                  <a:srgbClr val="002060"/>
                </a:solidFill>
              </a:rPr>
              <a:t>Rusia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s-ES" sz="2000" dirty="0" smtClean="0">
                <a:solidFill>
                  <a:srgbClr val="002060"/>
                </a:solidFill>
              </a:rPr>
              <a:t>Estados Unidos</a:t>
            </a:r>
            <a:endParaRPr lang="es-ES" sz="2000" dirty="0">
              <a:solidFill>
                <a:srgbClr val="002060"/>
              </a:solidFill>
            </a:endParaRPr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6660232" y="4390001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16 de marzo de 1933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756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440160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2400" b="1" dirty="0" smtClean="0">
                <a:solidFill>
                  <a:srgbClr val="002060"/>
                </a:solidFill>
              </a:rPr>
              <a:t>La labor de la Junta para Ampliación de </a:t>
            </a:r>
            <a:r>
              <a:rPr lang="es-ES" sz="2400" b="1" dirty="0">
                <a:solidFill>
                  <a:srgbClr val="002060"/>
                </a:solidFill>
              </a:rPr>
              <a:t>E</a:t>
            </a:r>
            <a:r>
              <a:rPr lang="es-ES" sz="2400" b="1" dirty="0" smtClean="0">
                <a:solidFill>
                  <a:srgbClr val="002060"/>
                </a:solidFill>
              </a:rPr>
              <a:t>studios:</a:t>
            </a:r>
            <a:br>
              <a:rPr lang="es-ES" sz="2400" b="1" dirty="0" smtClean="0">
                <a:solidFill>
                  <a:srgbClr val="002060"/>
                </a:solidFill>
              </a:rPr>
            </a:br>
            <a:r>
              <a:rPr lang="es-ES" sz="2400" b="1" dirty="0" smtClean="0">
                <a:solidFill>
                  <a:srgbClr val="002060"/>
                </a:solidFill>
              </a:rPr>
              <a:t>   </a:t>
            </a:r>
            <a:r>
              <a:rPr lang="es-ES" sz="2400" b="1" i="1" dirty="0" smtClean="0">
                <a:solidFill>
                  <a:srgbClr val="002060"/>
                </a:solidFill>
              </a:rPr>
              <a:t>un paradigma de internacionalización universitaria</a:t>
            </a:r>
            <a:endParaRPr lang="es-ES" sz="2400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www.jae2010.csic.es/images/articul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78" y="892747"/>
            <a:ext cx="6020412" cy="199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adrimasd.org/gestion2006/img/Noticias/JAE-Jose_castillej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78" y="3285117"/>
            <a:ext cx="2186519" cy="310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444208" y="1288789"/>
            <a:ext cx="2880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Junta para </a:t>
            </a:r>
            <a:r>
              <a:rPr lang="es-ES" smtClean="0">
                <a:solidFill>
                  <a:srgbClr val="002060"/>
                </a:solidFill>
              </a:rPr>
              <a:t>Ampliación  </a:t>
            </a:r>
            <a:r>
              <a:rPr lang="es-ES" dirty="0" smtClean="0">
                <a:solidFill>
                  <a:srgbClr val="002060"/>
                </a:solidFill>
              </a:rPr>
              <a:t>de Estudios e investigaciones científicas.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83568" y="6394834"/>
            <a:ext cx="1944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José Castillejo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82760"/>
            <a:ext cx="4320480" cy="367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707904" y="6556998"/>
            <a:ext cx="4608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José </a:t>
            </a:r>
            <a:r>
              <a:rPr lang="es-ES" dirty="0" err="1" smtClean="0">
                <a:solidFill>
                  <a:srgbClr val="002060"/>
                </a:solidFill>
              </a:rPr>
              <a:t>Subirà</a:t>
            </a:r>
            <a:r>
              <a:rPr lang="es-ES" dirty="0" smtClean="0">
                <a:solidFill>
                  <a:srgbClr val="002060"/>
                </a:solidFill>
              </a:rPr>
              <a:t>. Revista “Nuestro Tiempo “1924</a:t>
            </a:r>
            <a:endParaRPr lang="es-E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53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1296</TotalTime>
  <Words>2476</Words>
  <Application>Microsoft Office PowerPoint</Application>
  <PresentationFormat>Presentación en pantalla (4:3)</PresentationFormat>
  <Paragraphs>494</Paragraphs>
  <Slides>57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57</vt:i4>
      </vt:variant>
    </vt:vector>
  </HeadingPairs>
  <TitlesOfParts>
    <vt:vector size="58" baseType="lpstr">
      <vt:lpstr>Tema de Office</vt:lpstr>
      <vt:lpstr>LA MOVILIDAD  Y LA INTERNACIONALIZACIÓN  DE LA UNIVERSIDAD</vt:lpstr>
      <vt:lpstr>Presentación de PowerPoint</vt:lpstr>
      <vt:lpstr>La internacionalización … mucho más allá de la movilidad internacional de los estudiantes</vt:lpstr>
      <vt:lpstr>Presentación de PowerPoint</vt:lpstr>
      <vt:lpstr> El tiempo de la Ilustración. El siglo de las luces</vt:lpstr>
      <vt:lpstr>La Universidad decimonónica</vt:lpstr>
      <vt:lpstr>Presentación de PowerPoint</vt:lpstr>
      <vt:lpstr>Presentación de PowerPoint</vt:lpstr>
      <vt:lpstr>La labor de la Junta para Ampliación de Estudios:    un paradigma de internacionalización universitaria</vt:lpstr>
      <vt:lpstr>Long-term growth in the number of students enrolled  outside  their country of citizenship</vt:lpstr>
      <vt:lpstr>Evolution in the number of students enrolled outside their country of citizenship, by region of destination  (2000 to 2012)</vt:lpstr>
      <vt:lpstr>Distribution of foreign students in tertiary education, by country of destination (2012)</vt:lpstr>
      <vt:lpstr>Trends in international education market shares (2000, 2012)</vt:lpstr>
      <vt:lpstr>Porcentaje de estudiantes extranjeros en educación superior. Año 2013 (OECD, 2014)</vt:lpstr>
      <vt:lpstr>Distribution of foreign students in tertiary education, by region of origin (2012)</vt:lpstr>
      <vt:lpstr>Presentación de PowerPoint</vt:lpstr>
      <vt:lpstr>Presentación de PowerPoint</vt:lpstr>
      <vt:lpstr>Programa Erasmus   </vt:lpstr>
      <vt:lpstr>Estudiantes españoles en el Programa Erasmus</vt:lpstr>
      <vt:lpstr>Países con mayor número de estudiantes Erasmus españoles y su distribución por ámbito de estudio. Curso 2012-2013</vt:lpstr>
      <vt:lpstr>Presentación de PowerPoint</vt:lpstr>
      <vt:lpstr>Presentación de PowerPoint</vt:lpstr>
      <vt:lpstr>Profesorado que trabaja en la comunidad autónoma en la que ha leído la tesis por tipo de universidad (universidades presenciales).  Curso 2013-2014.</vt:lpstr>
      <vt:lpstr>Alumnos matriculados en primer ciclo, segundo ciclo y grado, en las universidades públicas españolas por procedencia geográfica.  Curso académico 2010-2011.</vt:lpstr>
      <vt:lpstr>ALUMNOS DE MASTER </vt:lpstr>
      <vt:lpstr>Número de estudiantes extranjeros</vt:lpstr>
      <vt:lpstr>Presentación de PowerPoint</vt:lpstr>
      <vt:lpstr>Distribución de los estudiantes matriculados en el Sistema Universitario por lugar de procedencia y nivel de estudios.  Curso 2013-2014.</vt:lpstr>
      <vt:lpstr>  Distribución de los estudiantes matriculados en  Grado 1º y 2º ciclo por grupos de edad y lugar de procedencia.  Curso 2013-2014.   </vt:lpstr>
      <vt:lpstr>Distribución de estudiantes matriculados en Máster  por grupos de edad y lugar de procedencia.  Curso 2013-2014.</vt:lpstr>
      <vt:lpstr>Distribución del PDI por tipo de universidad y lugar de procedencia.  Curso 2013-2014</vt:lpstr>
      <vt:lpstr>Distribución del PDI en universidades públicas por lugar de procedencia.  Curso 2013-2014</vt:lpstr>
      <vt:lpstr>Destino del profesorado nacional de las universidades públicas de Madrid que realizan movilidad internacional.</vt:lpstr>
      <vt:lpstr>Presentación de PowerPoint</vt:lpstr>
      <vt:lpstr>Presentación de PowerPoint</vt:lpstr>
      <vt:lpstr>Presentación de PowerPoint</vt:lpstr>
      <vt:lpstr>Presentación de PowerPoint</vt:lpstr>
      <vt:lpstr>Importe anual de las matrícula en universidades públicas.  Curso académico 2013-2014.</vt:lpstr>
      <vt:lpstr>% de estudiantes con ayudas e importe anual de las ayudas complementarias a los precios públicos. Curso 2013-2014.</vt:lpstr>
      <vt:lpstr>Presentación de PowerPoint</vt:lpstr>
      <vt:lpstr>OECD and partner countries offering tertiary education programmes in English (2012).</vt:lpstr>
      <vt:lpstr>Presentación de PowerPoint</vt:lpstr>
      <vt:lpstr>Distribución del PAS por servicio prestado y sexo.  Curso 2013-2014.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investigación</vt:lpstr>
      <vt:lpstr>El CEI-CANARIAS Campus Atlántico Tricontinental de las universidades canarias: centro Atlántico referente como catalizador de talento y de proyectos  docentes, de investigación,  de innovación y transferencia para el eje Europa-África-Latinoamérica. </vt:lpstr>
      <vt:lpstr>Ingresos de las universidades públicas para investigación aplicada y proporción internacional de estos ingresos.  </vt:lpstr>
      <vt:lpstr>Presentación de PowerPoint</vt:lpstr>
      <vt:lpstr>Presentación de PowerPoint</vt:lpstr>
      <vt:lpstr>LA MOVILIDAD  Y LA INTERNACIONALIZACIÓN  DE LA UNIVERSIDAD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Mayte</dc:creator>
  <cp:lastModifiedBy>Francesc Michavila Pitarch</cp:lastModifiedBy>
  <cp:revision>177</cp:revision>
  <dcterms:created xsi:type="dcterms:W3CDTF">2015-10-13T13:53:31Z</dcterms:created>
  <dcterms:modified xsi:type="dcterms:W3CDTF">2016-01-21T09:11:23Z</dcterms:modified>
</cp:coreProperties>
</file>